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2.jpg" ContentType="image/jpg"/>
  <Override PartName="/ppt/media/image3.jpg" ContentType="image/jp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0" r:id="rId4"/>
    <p:sldId id="262" r:id="rId5"/>
    <p:sldId id="269" r:id="rId6"/>
    <p:sldId id="263" r:id="rId7"/>
    <p:sldId id="270" r:id="rId8"/>
    <p:sldId id="264" r:id="rId9"/>
    <p:sldId id="265" r:id="rId10"/>
    <p:sldId id="271" r:id="rId11"/>
    <p:sldId id="272" r:id="rId12"/>
    <p:sldId id="273" r:id="rId13"/>
    <p:sldId id="274" r:id="rId14"/>
    <p:sldId id="275" r:id="rId15"/>
    <p:sldId id="276" r:id="rId16"/>
    <p:sldId id="277" r:id="rId17"/>
    <p:sldId id="266" r:id="rId18"/>
    <p:sldId id="267" r:id="rId19"/>
    <p:sldId id="268" r:id="rId20"/>
    <p:sldId id="278" r:id="rId21"/>
  </p:sldIdLst>
  <p:sldSz cx="10693400" cy="7562850"/>
  <p:notesSz cx="10693400" cy="75628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C641"/>
    <a:srgbClr val="F67EDF"/>
    <a:srgbClr val="C20EA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0" autoAdjust="0"/>
    <p:restoredTop sz="94660"/>
  </p:normalViewPr>
  <p:slideViewPr>
    <p:cSldViewPr>
      <p:cViewPr varScale="1">
        <p:scale>
          <a:sx n="75" d="100"/>
          <a:sy n="75" d="100"/>
        </p:scale>
        <p:origin x="1282" y="43"/>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jpg>
</file>

<file path=ppt/media/image2.jpg>
</file>

<file path=ppt/media/image20.gif>
</file>

<file path=ppt/media/image21.jpg>
</file>

<file path=ppt/media/image3.jpg>
</file>

<file path=ppt/media/image4.jpg>
</file>

<file path=ppt/media/image5.png>
</file>

<file path=ppt/media/image6.gif>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80" cy="189071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7/31/2021</a:t>
            </a:fld>
            <a:endParaRPr lang="en-US"/>
          </a:p>
        </p:txBody>
      </p:sp>
      <p:sp>
        <p:nvSpPr>
          <p:cNvPr id="6" name="Holder 6"/>
          <p:cNvSpPr>
            <a:spLocks noGrp="1"/>
          </p:cNvSpPr>
          <p:nvPr>
            <p:ph type="sldNum" sz="quarter" idx="7"/>
          </p:nvPr>
        </p:nvSpPr>
        <p:spPr/>
        <p:txBody>
          <a:bodyPr lIns="0" tIns="0" rIns="0" bIns="0"/>
          <a:lstStyle>
            <a:lvl1pPr>
              <a:defRPr sz="1600" b="1" i="0">
                <a:solidFill>
                  <a:srgbClr val="898989"/>
                </a:solidFill>
                <a:latin typeface="Times New Roman"/>
                <a:cs typeface="Times New Roman"/>
              </a:defRPr>
            </a:lvl1pPr>
          </a:lstStyle>
          <a:p>
            <a:pPr marL="38100">
              <a:lnSpc>
                <a:spcPts val="1839"/>
              </a:lnSpc>
            </a:pPr>
            <a:fld id="{81D60167-4931-47E6-BA6A-407CBD079E47}" type="slidenum">
              <a:rPr spc="-5" dirty="0"/>
              <a:t>‹#›</a:t>
            </a:fld>
            <a:endParaRPr spc="-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FF0000"/>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7/31/2021</a:t>
            </a:fld>
            <a:endParaRPr lang="en-US"/>
          </a:p>
        </p:txBody>
      </p:sp>
      <p:sp>
        <p:nvSpPr>
          <p:cNvPr id="6" name="Holder 6"/>
          <p:cNvSpPr>
            <a:spLocks noGrp="1"/>
          </p:cNvSpPr>
          <p:nvPr>
            <p:ph type="sldNum" sz="quarter" idx="7"/>
          </p:nvPr>
        </p:nvSpPr>
        <p:spPr/>
        <p:txBody>
          <a:bodyPr lIns="0" tIns="0" rIns="0" bIns="0"/>
          <a:lstStyle>
            <a:lvl1pPr>
              <a:defRPr sz="1600" b="1" i="0">
                <a:solidFill>
                  <a:srgbClr val="898989"/>
                </a:solidFill>
                <a:latin typeface="Times New Roman"/>
                <a:cs typeface="Times New Roman"/>
              </a:defRPr>
            </a:lvl1pPr>
          </a:lstStyle>
          <a:p>
            <a:pPr marL="38100">
              <a:lnSpc>
                <a:spcPts val="1839"/>
              </a:lnSpc>
            </a:pPr>
            <a:fld id="{81D60167-4931-47E6-BA6A-407CBD079E47}" type="slidenum">
              <a:rPr spc="-5" dirty="0"/>
              <a:t>‹#›</a:t>
            </a:fld>
            <a:endParaRPr spc="-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FF0000"/>
                </a:solidFill>
                <a:latin typeface="Times New Roman"/>
                <a:cs typeface="Times New Roman"/>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739455"/>
            <a:ext cx="4651629" cy="499148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7/31/2021</a:t>
            </a:fld>
            <a:endParaRPr lang="en-US"/>
          </a:p>
        </p:txBody>
      </p:sp>
      <p:sp>
        <p:nvSpPr>
          <p:cNvPr id="7" name="Holder 7"/>
          <p:cNvSpPr>
            <a:spLocks noGrp="1"/>
          </p:cNvSpPr>
          <p:nvPr>
            <p:ph type="sldNum" sz="quarter" idx="7"/>
          </p:nvPr>
        </p:nvSpPr>
        <p:spPr/>
        <p:txBody>
          <a:bodyPr lIns="0" tIns="0" rIns="0" bIns="0"/>
          <a:lstStyle>
            <a:lvl1pPr>
              <a:defRPr sz="1600" b="1" i="0">
                <a:solidFill>
                  <a:srgbClr val="898989"/>
                </a:solidFill>
                <a:latin typeface="Times New Roman"/>
                <a:cs typeface="Times New Roman"/>
              </a:defRPr>
            </a:lvl1pPr>
          </a:lstStyle>
          <a:p>
            <a:pPr marL="38100">
              <a:lnSpc>
                <a:spcPts val="1839"/>
              </a:lnSpc>
            </a:pPr>
            <a:fld id="{81D60167-4931-47E6-BA6A-407CBD079E47}" type="slidenum">
              <a:rPr spc="-5" dirty="0"/>
              <a:t>‹#›</a:t>
            </a:fld>
            <a:endParaRPr spc="-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FF0000"/>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7/31/2021</a:t>
            </a:fld>
            <a:endParaRPr lang="en-US"/>
          </a:p>
        </p:txBody>
      </p:sp>
      <p:sp>
        <p:nvSpPr>
          <p:cNvPr id="5" name="Holder 5"/>
          <p:cNvSpPr>
            <a:spLocks noGrp="1"/>
          </p:cNvSpPr>
          <p:nvPr>
            <p:ph type="sldNum" sz="quarter" idx="7"/>
          </p:nvPr>
        </p:nvSpPr>
        <p:spPr/>
        <p:txBody>
          <a:bodyPr lIns="0" tIns="0" rIns="0" bIns="0"/>
          <a:lstStyle>
            <a:lvl1pPr>
              <a:defRPr sz="1600" b="1" i="0">
                <a:solidFill>
                  <a:srgbClr val="898989"/>
                </a:solidFill>
                <a:latin typeface="Times New Roman"/>
                <a:cs typeface="Times New Roman"/>
              </a:defRPr>
            </a:lvl1pPr>
          </a:lstStyle>
          <a:p>
            <a:pPr marL="38100">
              <a:lnSpc>
                <a:spcPts val="1839"/>
              </a:lnSpc>
            </a:pPr>
            <a:fld id="{81D60167-4931-47E6-BA6A-407CBD079E47}" type="slidenum">
              <a:rPr spc="-5" dirty="0"/>
              <a:t>‹#›</a:t>
            </a:fld>
            <a:endParaRPr spc="-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7/31/2021</a:t>
            </a:fld>
            <a:endParaRPr lang="en-US"/>
          </a:p>
        </p:txBody>
      </p:sp>
      <p:sp>
        <p:nvSpPr>
          <p:cNvPr id="4" name="Holder 4"/>
          <p:cNvSpPr>
            <a:spLocks noGrp="1"/>
          </p:cNvSpPr>
          <p:nvPr>
            <p:ph type="sldNum" sz="quarter" idx="7"/>
          </p:nvPr>
        </p:nvSpPr>
        <p:spPr/>
        <p:txBody>
          <a:bodyPr lIns="0" tIns="0" rIns="0" bIns="0"/>
          <a:lstStyle>
            <a:lvl1pPr>
              <a:defRPr sz="1600" b="1" i="0">
                <a:solidFill>
                  <a:srgbClr val="898989"/>
                </a:solidFill>
                <a:latin typeface="Times New Roman"/>
                <a:cs typeface="Times New Roman"/>
              </a:defRPr>
            </a:lvl1pPr>
          </a:lstStyle>
          <a:p>
            <a:pPr marL="38100">
              <a:lnSpc>
                <a:spcPts val="1839"/>
              </a:lnSpc>
            </a:pPr>
            <a:fld id="{81D60167-4931-47E6-BA6A-407CBD079E47}" type="slidenum">
              <a:rPr spc="-5" dirty="0"/>
              <a:t>‹#›</a:t>
            </a:fld>
            <a:endParaRPr spc="-5"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l="-13000" r="-13000"/>
          </a:stretch>
        </a:blipFill>
        <a:effectLst/>
      </p:bgPr>
    </p:bg>
    <p:spTree>
      <p:nvGrpSpPr>
        <p:cNvPr id="1" name=""/>
        <p:cNvGrpSpPr/>
        <p:nvPr/>
      </p:nvGrpSpPr>
      <p:grpSpPr>
        <a:xfrm>
          <a:off x="0" y="0"/>
          <a:ext cx="0" cy="0"/>
          <a:chOff x="0" y="0"/>
          <a:chExt cx="0" cy="0"/>
        </a:xfrm>
      </p:grpSpPr>
      <p:pic>
        <p:nvPicPr>
          <p:cNvPr id="16" name="bg object 16"/>
          <p:cNvPicPr/>
          <p:nvPr/>
        </p:nvPicPr>
        <p:blipFill>
          <a:blip r:embed="rId8" cstate="print"/>
          <a:stretch>
            <a:fillRect/>
          </a:stretch>
        </p:blipFill>
        <p:spPr>
          <a:xfrm>
            <a:off x="5753100" y="371856"/>
            <a:ext cx="4139183" cy="629607"/>
          </a:xfrm>
          <a:prstGeom prst="rect">
            <a:avLst/>
          </a:prstGeom>
        </p:spPr>
      </p:pic>
      <p:sp>
        <p:nvSpPr>
          <p:cNvPr id="2" name="Holder 2"/>
          <p:cNvSpPr>
            <a:spLocks noGrp="1"/>
          </p:cNvSpPr>
          <p:nvPr>
            <p:ph type="title"/>
          </p:nvPr>
        </p:nvSpPr>
        <p:spPr>
          <a:xfrm>
            <a:off x="3920723" y="2916474"/>
            <a:ext cx="2846070" cy="452120"/>
          </a:xfrm>
          <a:prstGeom prst="rect">
            <a:avLst/>
          </a:prstGeom>
        </p:spPr>
        <p:txBody>
          <a:bodyPr wrap="square" lIns="0" tIns="0" rIns="0" bIns="0">
            <a:spAutoFit/>
          </a:bodyPr>
          <a:lstStyle>
            <a:lvl1pPr>
              <a:defRPr sz="2800" b="1" i="0">
                <a:solidFill>
                  <a:srgbClr val="FF0000"/>
                </a:solidFill>
                <a:latin typeface="Times New Roman"/>
                <a:cs typeface="Times New Roman"/>
              </a:defRPr>
            </a:lvl1pPr>
          </a:lstStyle>
          <a:p>
            <a:endParaRPr/>
          </a:p>
        </p:txBody>
      </p:sp>
      <p:sp>
        <p:nvSpPr>
          <p:cNvPr id="3" name="Holder 3"/>
          <p:cNvSpPr>
            <a:spLocks noGrp="1"/>
          </p:cNvSpPr>
          <p:nvPr>
            <p:ph type="body" idx="1"/>
          </p:nvPr>
        </p:nvSpPr>
        <p:spPr>
          <a:xfrm>
            <a:off x="534670" y="1739455"/>
            <a:ext cx="9624060"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635756" y="7033450"/>
            <a:ext cx="3421888" cy="37814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7/31/2021</a:t>
            </a:fld>
            <a:endParaRPr lang="en-US"/>
          </a:p>
        </p:txBody>
      </p:sp>
      <p:sp>
        <p:nvSpPr>
          <p:cNvPr id="6" name="Holder 6"/>
          <p:cNvSpPr>
            <a:spLocks noGrp="1"/>
          </p:cNvSpPr>
          <p:nvPr>
            <p:ph type="sldNum" sz="quarter" idx="7"/>
          </p:nvPr>
        </p:nvSpPr>
        <p:spPr>
          <a:xfrm>
            <a:off x="9226180" y="6771328"/>
            <a:ext cx="177800" cy="250190"/>
          </a:xfrm>
          <a:prstGeom prst="rect">
            <a:avLst/>
          </a:prstGeom>
        </p:spPr>
        <p:txBody>
          <a:bodyPr wrap="square" lIns="0" tIns="0" rIns="0" bIns="0">
            <a:spAutoFit/>
          </a:bodyPr>
          <a:lstStyle>
            <a:lvl1pPr>
              <a:defRPr sz="1600" b="1" i="0">
                <a:solidFill>
                  <a:srgbClr val="898989"/>
                </a:solidFill>
                <a:latin typeface="Times New Roman"/>
                <a:cs typeface="Times New Roman"/>
              </a:defRPr>
            </a:lvl1pPr>
          </a:lstStyle>
          <a:p>
            <a:pPr marL="38100">
              <a:lnSpc>
                <a:spcPts val="1839"/>
              </a:lnSpc>
            </a:pPr>
            <a:fld id="{81D60167-4931-47E6-BA6A-407CBD079E47}" type="slidenum">
              <a:rPr spc="-5" dirty="0"/>
              <a:t>‹#›</a:t>
            </a:fld>
            <a:endParaRPr spc="-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geeksforgeeks.org/how-to-test-tvping-speed-using-pvthon" TargetMode="External"/><Relationship Id="rId7" Type="http://schemas.openxmlformats.org/officeDocument/2006/relationships/image" Target="../media/image20.gif"/><Relationship Id="rId2" Type="http://schemas.openxmlformats.org/officeDocument/2006/relationships/hyperlink" Target="https://www.geeksforgeeks.org/how-to-test-typing-speed-using-python/" TargetMode="External"/><Relationship Id="rId1" Type="http://schemas.openxmlformats.org/officeDocument/2006/relationships/slideLayout" Target="../slideLayouts/slideLayout2.xml"/><Relationship Id="rId6" Type="http://schemas.openxmlformats.org/officeDocument/2006/relationships/hyperlink" Target="https://pythonprogramming.altervista.org/create-more-windows-with-tkinter/" TargetMode="External"/><Relationship Id="rId5" Type="http://schemas.openxmlformats.org/officeDocument/2006/relationships/hyperlink" Target="https://youtu.be/HXPuK2SrvWA" TargetMode="External"/><Relationship Id="rId4" Type="http://schemas.openxmlformats.org/officeDocument/2006/relationships/hyperlink" Target="https://youtu.be/FrkmBY4z66k"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151080" y="2646665"/>
            <a:ext cx="4384040" cy="299720"/>
          </a:xfrm>
          <a:prstGeom prst="rect">
            <a:avLst/>
          </a:prstGeom>
        </p:spPr>
        <p:txBody>
          <a:bodyPr vert="horz" wrap="square" lIns="0" tIns="12700" rIns="0" bIns="0" rtlCol="0">
            <a:spAutoFit/>
          </a:bodyPr>
          <a:lstStyle/>
          <a:p>
            <a:pPr marL="12700">
              <a:lnSpc>
                <a:spcPct val="100000"/>
              </a:lnSpc>
              <a:spcBef>
                <a:spcPts val="100"/>
              </a:spcBef>
            </a:pPr>
            <a:r>
              <a:rPr sz="1800" b="1" spc="-5" dirty="0">
                <a:latin typeface="Times New Roman"/>
                <a:cs typeface="Times New Roman"/>
              </a:rPr>
              <a:t>Engineering</a:t>
            </a:r>
            <a:r>
              <a:rPr sz="1800" b="1" spc="-15" dirty="0">
                <a:latin typeface="Times New Roman"/>
                <a:cs typeface="Times New Roman"/>
              </a:rPr>
              <a:t> </a:t>
            </a:r>
            <a:r>
              <a:rPr sz="1800" b="1" spc="-5" dirty="0">
                <a:latin typeface="Times New Roman"/>
                <a:cs typeface="Times New Roman"/>
              </a:rPr>
              <a:t>Exploration</a:t>
            </a:r>
            <a:r>
              <a:rPr sz="1800" b="1" spc="-10" dirty="0">
                <a:latin typeface="Times New Roman"/>
                <a:cs typeface="Times New Roman"/>
              </a:rPr>
              <a:t> Project</a:t>
            </a:r>
            <a:r>
              <a:rPr sz="1800" b="1" spc="-5" dirty="0">
                <a:latin typeface="Times New Roman"/>
                <a:cs typeface="Times New Roman"/>
              </a:rPr>
              <a:t> Seminar</a:t>
            </a:r>
            <a:r>
              <a:rPr sz="1800" b="1" spc="-20" dirty="0">
                <a:latin typeface="Times New Roman"/>
                <a:cs typeface="Times New Roman"/>
              </a:rPr>
              <a:t> </a:t>
            </a:r>
            <a:r>
              <a:rPr sz="1800" b="1" dirty="0">
                <a:latin typeface="Times New Roman"/>
                <a:cs typeface="Times New Roman"/>
              </a:rPr>
              <a:t>on</a:t>
            </a:r>
            <a:endParaRPr sz="1800">
              <a:latin typeface="Times New Roman"/>
              <a:cs typeface="Times New Roman"/>
            </a:endParaRPr>
          </a:p>
        </p:txBody>
      </p:sp>
      <p:sp>
        <p:nvSpPr>
          <p:cNvPr id="3" name="object 3"/>
          <p:cNvSpPr txBox="1">
            <a:spLocks noGrp="1"/>
          </p:cNvSpPr>
          <p:nvPr>
            <p:ph type="title"/>
          </p:nvPr>
        </p:nvSpPr>
        <p:spPr>
          <a:xfrm>
            <a:off x="4051300" y="3095625"/>
            <a:ext cx="2846070" cy="452120"/>
          </a:xfrm>
          <a:prstGeom prst="rect">
            <a:avLst/>
          </a:prstGeom>
        </p:spPr>
        <p:txBody>
          <a:bodyPr vert="horz" wrap="square" lIns="0" tIns="12065" rIns="0" bIns="0" rtlCol="0">
            <a:spAutoFit/>
          </a:bodyPr>
          <a:lstStyle/>
          <a:p>
            <a:pPr marL="12700">
              <a:lnSpc>
                <a:spcPct val="100000"/>
              </a:lnSpc>
              <a:spcBef>
                <a:spcPts val="95"/>
              </a:spcBef>
            </a:pPr>
            <a:r>
              <a:rPr lang="en-US" spc="-15" dirty="0" smtClean="0"/>
              <a:t>SPEED TYPING</a:t>
            </a:r>
            <a:endParaRPr spc="-10" dirty="0"/>
          </a:p>
        </p:txBody>
      </p:sp>
      <p:pic>
        <p:nvPicPr>
          <p:cNvPr id="4" name="object 4"/>
          <p:cNvPicPr/>
          <p:nvPr/>
        </p:nvPicPr>
        <p:blipFill>
          <a:blip r:embed="rId2" cstate="print"/>
          <a:stretch>
            <a:fillRect/>
          </a:stretch>
        </p:blipFill>
        <p:spPr>
          <a:xfrm>
            <a:off x="3296920" y="309851"/>
            <a:ext cx="7200900" cy="1105649"/>
          </a:xfrm>
          <a:prstGeom prst="rect">
            <a:avLst/>
          </a:prstGeom>
        </p:spPr>
      </p:pic>
      <p:sp>
        <p:nvSpPr>
          <p:cNvPr id="5" name="object 5"/>
          <p:cNvSpPr txBox="1"/>
          <p:nvPr/>
        </p:nvSpPr>
        <p:spPr>
          <a:xfrm>
            <a:off x="4889500" y="3863686"/>
            <a:ext cx="3746500" cy="2192908"/>
          </a:xfrm>
          <a:prstGeom prst="rect">
            <a:avLst/>
          </a:prstGeom>
        </p:spPr>
        <p:txBody>
          <a:bodyPr vert="horz" wrap="square" lIns="0" tIns="12700" rIns="0" bIns="0" rtlCol="0">
            <a:spAutoFit/>
          </a:bodyPr>
          <a:lstStyle/>
          <a:p>
            <a:pPr algn="just">
              <a:lnSpc>
                <a:spcPts val="3413"/>
              </a:lnSpc>
              <a:spcBef>
                <a:spcPts val="7563"/>
              </a:spcBef>
            </a:pPr>
            <a:r>
              <a:rPr lang="en-US" altLang="en-US" sz="1400" dirty="0" smtClean="0">
                <a:latin typeface="Times New Roman" pitchFamily="18" charset="0"/>
              </a:rPr>
              <a:t>ASHRITHA REDDY.M               1601-20-733-066</a:t>
            </a:r>
          </a:p>
          <a:p>
            <a:pPr algn="just">
              <a:lnSpc>
                <a:spcPts val="3413"/>
              </a:lnSpc>
            </a:pPr>
            <a:r>
              <a:rPr lang="en-US" altLang="en-US" sz="1400" dirty="0" smtClean="0">
                <a:latin typeface="Times New Roman" pitchFamily="18" charset="0"/>
              </a:rPr>
              <a:t>NIVEDITHA REDDY.M             1601-20-733-074</a:t>
            </a:r>
          </a:p>
          <a:p>
            <a:pPr algn="just">
              <a:lnSpc>
                <a:spcPts val="3413"/>
              </a:lnSpc>
            </a:pPr>
            <a:r>
              <a:rPr lang="en-US" altLang="en-US" sz="1400" dirty="0" smtClean="0">
                <a:latin typeface="Times New Roman" pitchFamily="18" charset="0"/>
              </a:rPr>
              <a:t>SHRUTHI KUNCHAKURI        1601-20-733-080</a:t>
            </a:r>
          </a:p>
          <a:p>
            <a:pPr algn="just">
              <a:lnSpc>
                <a:spcPts val="3413"/>
              </a:lnSpc>
            </a:pPr>
            <a:r>
              <a:rPr lang="en-US" altLang="en-US" sz="1400" dirty="0" smtClean="0">
                <a:latin typeface="Times New Roman" pitchFamily="18" charset="0"/>
              </a:rPr>
              <a:t>ASHISH GOLLA                         1601-20-733-094</a:t>
            </a:r>
          </a:p>
          <a:p>
            <a:pPr algn="just">
              <a:lnSpc>
                <a:spcPts val="3413"/>
              </a:lnSpc>
            </a:pPr>
            <a:r>
              <a:rPr lang="en-US" altLang="en-US" sz="1400" dirty="0" smtClean="0">
                <a:latin typeface="Times New Roman" pitchFamily="18" charset="0"/>
              </a:rPr>
              <a:t>SAI HEMANTH S                       1601-20-733-108</a:t>
            </a:r>
            <a:endParaRPr lang="en-US" altLang="en-US" sz="1400" dirty="0">
              <a:latin typeface="Times New Roman" pitchFamily="18" charset="0"/>
            </a:endParaRPr>
          </a:p>
        </p:txBody>
      </p:sp>
      <p:sp>
        <p:nvSpPr>
          <p:cNvPr id="6" name="object 6"/>
          <p:cNvSpPr txBox="1"/>
          <p:nvPr/>
        </p:nvSpPr>
        <p:spPr>
          <a:xfrm>
            <a:off x="1232430" y="6306634"/>
            <a:ext cx="2781935" cy="299720"/>
          </a:xfrm>
          <a:prstGeom prst="rect">
            <a:avLst/>
          </a:prstGeom>
        </p:spPr>
        <p:txBody>
          <a:bodyPr vert="horz" wrap="square" lIns="0" tIns="12700" rIns="0" bIns="0" rtlCol="0">
            <a:spAutoFit/>
          </a:bodyPr>
          <a:lstStyle/>
          <a:p>
            <a:pPr marL="12700">
              <a:lnSpc>
                <a:spcPct val="100000"/>
              </a:lnSpc>
              <a:spcBef>
                <a:spcPts val="100"/>
              </a:spcBef>
            </a:pPr>
            <a:r>
              <a:rPr sz="1800" b="1" u="heavy" spc="-5" dirty="0">
                <a:uFill>
                  <a:solidFill>
                    <a:srgbClr val="000000"/>
                  </a:solidFill>
                </a:uFill>
                <a:latin typeface="Times New Roman"/>
                <a:cs typeface="Times New Roman"/>
              </a:rPr>
              <a:t>Mentor</a:t>
            </a:r>
            <a:r>
              <a:rPr sz="1800" b="1" u="heavy" spc="-55" dirty="0">
                <a:uFill>
                  <a:solidFill>
                    <a:srgbClr val="000000"/>
                  </a:solidFill>
                </a:uFill>
                <a:latin typeface="Times New Roman"/>
                <a:cs typeface="Times New Roman"/>
              </a:rPr>
              <a:t> </a:t>
            </a:r>
            <a:r>
              <a:rPr sz="1800" b="1" u="heavy" dirty="0">
                <a:uFill>
                  <a:solidFill>
                    <a:srgbClr val="000000"/>
                  </a:solidFill>
                </a:uFill>
                <a:latin typeface="Times New Roman"/>
                <a:cs typeface="Times New Roman"/>
              </a:rPr>
              <a:t>:</a:t>
            </a:r>
            <a:r>
              <a:rPr sz="1800" b="1" spc="-10" dirty="0">
                <a:latin typeface="Times New Roman"/>
                <a:cs typeface="Times New Roman"/>
              </a:rPr>
              <a:t> </a:t>
            </a:r>
            <a:r>
              <a:rPr lang="en-IN" spc="-5" dirty="0" err="1" smtClean="0">
                <a:latin typeface="Times New Roman"/>
                <a:cs typeface="Times New Roman"/>
              </a:rPr>
              <a:t>Durga</a:t>
            </a:r>
            <a:r>
              <a:rPr lang="en-IN" spc="-5" dirty="0" smtClean="0">
                <a:latin typeface="Times New Roman"/>
                <a:cs typeface="Times New Roman"/>
              </a:rPr>
              <a:t> Devi</a:t>
            </a:r>
            <a:endParaRPr sz="1800" dirty="0">
              <a:latin typeface="Times New Roman"/>
              <a:cs typeface="Times New Roman"/>
            </a:endParaRPr>
          </a:p>
        </p:txBody>
      </p:sp>
      <p:sp>
        <p:nvSpPr>
          <p:cNvPr id="7" name="object 7"/>
          <p:cNvSpPr txBox="1"/>
          <p:nvPr/>
        </p:nvSpPr>
        <p:spPr>
          <a:xfrm>
            <a:off x="5815022" y="6421569"/>
            <a:ext cx="1313180" cy="299720"/>
          </a:xfrm>
          <a:prstGeom prst="rect">
            <a:avLst/>
          </a:prstGeom>
        </p:spPr>
        <p:txBody>
          <a:bodyPr vert="horz" wrap="square" lIns="0" tIns="12700" rIns="0" bIns="0" rtlCol="0">
            <a:spAutoFit/>
          </a:bodyPr>
          <a:lstStyle/>
          <a:p>
            <a:pPr marL="12700">
              <a:lnSpc>
                <a:spcPct val="100000"/>
              </a:lnSpc>
              <a:spcBef>
                <a:spcPts val="100"/>
              </a:spcBef>
            </a:pPr>
            <a:r>
              <a:rPr sz="1800" b="1" u="heavy" spc="-5" dirty="0">
                <a:uFill>
                  <a:solidFill>
                    <a:srgbClr val="000000"/>
                  </a:solidFill>
                </a:uFill>
                <a:latin typeface="Times New Roman"/>
                <a:cs typeface="Times New Roman"/>
              </a:rPr>
              <a:t>Designation</a:t>
            </a:r>
            <a:r>
              <a:rPr sz="1800" b="1" u="heavy" spc="-70" dirty="0">
                <a:uFill>
                  <a:solidFill>
                    <a:srgbClr val="000000"/>
                  </a:solidFill>
                </a:uFill>
                <a:latin typeface="Times New Roman"/>
                <a:cs typeface="Times New Roman"/>
              </a:rPr>
              <a:t> </a:t>
            </a:r>
            <a:r>
              <a:rPr sz="1800" b="1" u="heavy" dirty="0">
                <a:uFill>
                  <a:solidFill>
                    <a:srgbClr val="000000"/>
                  </a:solidFill>
                </a:uFill>
                <a:latin typeface="Times New Roman"/>
                <a:cs typeface="Times New Roman"/>
              </a:rPr>
              <a:t>:</a:t>
            </a:r>
            <a:endParaRPr sz="1800">
              <a:latin typeface="Times New Roman"/>
              <a:cs typeface="Times New Roman"/>
            </a:endParaRPr>
          </a:p>
        </p:txBody>
      </p:sp>
      <p:sp>
        <p:nvSpPr>
          <p:cNvPr id="8" name="object 8"/>
          <p:cNvSpPr txBox="1"/>
          <p:nvPr/>
        </p:nvSpPr>
        <p:spPr>
          <a:xfrm>
            <a:off x="1232430" y="4742123"/>
            <a:ext cx="2499360" cy="843821"/>
          </a:xfrm>
          <a:prstGeom prst="rect">
            <a:avLst/>
          </a:prstGeom>
        </p:spPr>
        <p:txBody>
          <a:bodyPr vert="horz" wrap="square" lIns="0" tIns="12700" rIns="0" bIns="0" rtlCol="0">
            <a:spAutoFit/>
          </a:bodyPr>
          <a:lstStyle/>
          <a:p>
            <a:pPr marL="12700" marR="5080" algn="just">
              <a:lnSpc>
                <a:spcPct val="100000"/>
              </a:lnSpc>
              <a:spcBef>
                <a:spcPts val="100"/>
              </a:spcBef>
            </a:pPr>
            <a:r>
              <a:rPr sz="1800" b="1" u="heavy" spc="-10" dirty="0">
                <a:uFill>
                  <a:solidFill>
                    <a:srgbClr val="000000"/>
                  </a:solidFill>
                </a:uFill>
                <a:latin typeface="Times New Roman"/>
                <a:cs typeface="Times New Roman"/>
              </a:rPr>
              <a:t>Core</a:t>
            </a:r>
            <a:r>
              <a:rPr sz="1800" b="1" u="heavy" spc="-5" dirty="0">
                <a:uFill>
                  <a:solidFill>
                    <a:srgbClr val="000000"/>
                  </a:solidFill>
                </a:uFill>
                <a:latin typeface="Times New Roman"/>
                <a:cs typeface="Times New Roman"/>
              </a:rPr>
              <a:t> branch:</a:t>
            </a:r>
            <a:r>
              <a:rPr sz="1800" b="1" dirty="0">
                <a:latin typeface="Times New Roman"/>
                <a:cs typeface="Times New Roman"/>
              </a:rPr>
              <a:t> </a:t>
            </a:r>
            <a:r>
              <a:rPr lang="en-IN" sz="1800" dirty="0" smtClean="0">
                <a:latin typeface="Times New Roman"/>
                <a:cs typeface="Times New Roman"/>
              </a:rPr>
              <a:t>Computer Science and Engineering </a:t>
            </a:r>
            <a:r>
              <a:rPr sz="1800" spc="-5" dirty="0" smtClean="0">
                <a:latin typeface="Times New Roman"/>
                <a:cs typeface="Times New Roman"/>
              </a:rPr>
              <a:t>(CSE</a:t>
            </a:r>
            <a:r>
              <a:rPr sz="1800" spc="-10" dirty="0" smtClean="0">
                <a:latin typeface="Times New Roman"/>
                <a:cs typeface="Times New Roman"/>
              </a:rPr>
              <a:t> </a:t>
            </a:r>
            <a:r>
              <a:rPr sz="1800" dirty="0">
                <a:latin typeface="Times New Roman"/>
                <a:cs typeface="Times New Roman"/>
              </a:rPr>
              <a:t>–</a:t>
            </a:r>
            <a:r>
              <a:rPr sz="1800" spc="5" dirty="0">
                <a:latin typeface="Times New Roman"/>
                <a:cs typeface="Times New Roman"/>
              </a:rPr>
              <a:t> </a:t>
            </a:r>
            <a:r>
              <a:rPr lang="en-IN" dirty="0">
                <a:latin typeface="Times New Roman"/>
                <a:cs typeface="Times New Roman"/>
              </a:rPr>
              <a:t>2</a:t>
            </a:r>
            <a:r>
              <a:rPr sz="1800" dirty="0" smtClean="0">
                <a:latin typeface="Times New Roman"/>
                <a:cs typeface="Times New Roman"/>
              </a:rPr>
              <a:t>)</a:t>
            </a:r>
            <a:endParaRPr sz="1800" dirty="0">
              <a:latin typeface="Times New Roman"/>
              <a:cs typeface="Times New Roman"/>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93700" y="1073788"/>
            <a:ext cx="6400800" cy="443070"/>
          </a:xfrm>
          <a:prstGeom prst="rect">
            <a:avLst/>
          </a:prstGeom>
        </p:spPr>
        <p:txBody>
          <a:bodyPr vert="horz" wrap="square" lIns="0" tIns="12065" rIns="0" bIns="0" rtlCol="0">
            <a:spAutoFit/>
          </a:bodyPr>
          <a:lstStyle/>
          <a:p>
            <a:pPr marL="12700">
              <a:lnSpc>
                <a:spcPct val="100000"/>
              </a:lnSpc>
              <a:spcBef>
                <a:spcPts val="95"/>
              </a:spcBef>
            </a:pPr>
            <a:r>
              <a:rPr lang="en-US" u="sng" spc="-5" dirty="0">
                <a:solidFill>
                  <a:srgbClr val="18C641"/>
                </a:solidFill>
              </a:rPr>
              <a:t>RESULTS&amp;DISCUSSIONS(CONTD…)</a:t>
            </a:r>
            <a:endParaRPr b="0" spc="-5" dirty="0">
              <a:latin typeface="Times New Roman"/>
              <a:cs typeface="Times New Roman"/>
            </a:endParaRPr>
          </a:p>
        </p:txBody>
      </p:sp>
      <p:sp>
        <p:nvSpPr>
          <p:cNvPr id="4" name="object 4"/>
          <p:cNvSpPr txBox="1"/>
          <p:nvPr/>
        </p:nvSpPr>
        <p:spPr>
          <a:xfrm>
            <a:off x="9149579" y="6771328"/>
            <a:ext cx="228600" cy="250190"/>
          </a:xfrm>
          <a:prstGeom prst="rect">
            <a:avLst/>
          </a:prstGeom>
        </p:spPr>
        <p:txBody>
          <a:bodyPr vert="horz" wrap="square" lIns="0" tIns="0" rIns="0" bIns="0" rtlCol="0">
            <a:spAutoFit/>
          </a:bodyPr>
          <a:lstStyle/>
          <a:p>
            <a:pPr marL="12700">
              <a:lnSpc>
                <a:spcPts val="1839"/>
              </a:lnSpc>
            </a:pPr>
            <a:r>
              <a:rPr sz="1600" b="1" spc="-5" dirty="0">
                <a:solidFill>
                  <a:srgbClr val="898989"/>
                </a:solidFill>
                <a:latin typeface="Times New Roman"/>
                <a:cs typeface="Times New Roman"/>
              </a:rPr>
              <a:t>10</a:t>
            </a:r>
            <a:endParaRPr sz="1600">
              <a:latin typeface="Times New Roman"/>
              <a:cs typeface="Times New Roman"/>
            </a:endParaRPr>
          </a:p>
        </p:txBody>
      </p:sp>
      <p:sp>
        <p:nvSpPr>
          <p:cNvPr id="3" name="object 3"/>
          <p:cNvSpPr txBox="1"/>
          <p:nvPr/>
        </p:nvSpPr>
        <p:spPr>
          <a:xfrm>
            <a:off x="4965700" y="1787124"/>
            <a:ext cx="6635115" cy="321242"/>
          </a:xfrm>
          <a:prstGeom prst="rect">
            <a:avLst/>
          </a:prstGeom>
        </p:spPr>
        <p:txBody>
          <a:bodyPr vert="horz" wrap="square" lIns="0" tIns="13335" rIns="0" bIns="0" rtlCol="0">
            <a:spAutoFit/>
          </a:bodyPr>
          <a:lstStyle/>
          <a:p>
            <a:r>
              <a:rPr lang="en-US" sz="2000" dirty="0" smtClean="0">
                <a:latin typeface="Times New Roman"/>
              </a:rPr>
              <a:t>TIPS</a:t>
            </a:r>
            <a:endParaRPr lang="en-US" sz="2000"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5825" y="2409825"/>
            <a:ext cx="6383338" cy="4733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31773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98500" y="973923"/>
            <a:ext cx="6553200" cy="443070"/>
          </a:xfrm>
          <a:prstGeom prst="rect">
            <a:avLst/>
          </a:prstGeom>
        </p:spPr>
        <p:txBody>
          <a:bodyPr vert="horz" wrap="square" lIns="0" tIns="12065" rIns="0" bIns="0" rtlCol="0">
            <a:spAutoFit/>
          </a:bodyPr>
          <a:lstStyle/>
          <a:p>
            <a:pPr marL="12700">
              <a:lnSpc>
                <a:spcPct val="100000"/>
              </a:lnSpc>
              <a:spcBef>
                <a:spcPts val="95"/>
              </a:spcBef>
            </a:pPr>
            <a:r>
              <a:rPr lang="en-US" u="sng" spc="-5" dirty="0">
                <a:solidFill>
                  <a:srgbClr val="18C641"/>
                </a:solidFill>
              </a:rPr>
              <a:t>RESULTS&amp;DISCUSSIONS(CONTD…)</a:t>
            </a:r>
            <a:endParaRPr b="0" spc="-5" dirty="0">
              <a:latin typeface="Times New Roman"/>
              <a:cs typeface="Times New Roman"/>
            </a:endParaRPr>
          </a:p>
        </p:txBody>
      </p:sp>
      <p:sp>
        <p:nvSpPr>
          <p:cNvPr id="4" name="object 4"/>
          <p:cNvSpPr txBox="1"/>
          <p:nvPr/>
        </p:nvSpPr>
        <p:spPr>
          <a:xfrm>
            <a:off x="9149579" y="6771328"/>
            <a:ext cx="228600" cy="250190"/>
          </a:xfrm>
          <a:prstGeom prst="rect">
            <a:avLst/>
          </a:prstGeom>
        </p:spPr>
        <p:txBody>
          <a:bodyPr vert="horz" wrap="square" lIns="0" tIns="0" rIns="0" bIns="0" rtlCol="0">
            <a:spAutoFit/>
          </a:bodyPr>
          <a:lstStyle/>
          <a:p>
            <a:pPr marL="12700">
              <a:lnSpc>
                <a:spcPts val="1839"/>
              </a:lnSpc>
            </a:pPr>
            <a:r>
              <a:rPr sz="1600" b="1" spc="-5" dirty="0">
                <a:solidFill>
                  <a:srgbClr val="898989"/>
                </a:solidFill>
                <a:latin typeface="Times New Roman"/>
                <a:cs typeface="Times New Roman"/>
              </a:rPr>
              <a:t>10</a:t>
            </a:r>
            <a:endParaRPr sz="1600">
              <a:latin typeface="Times New Roman"/>
              <a:cs typeface="Times New Roman"/>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100" y="2047936"/>
            <a:ext cx="9817100" cy="52386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4375727" y="1647825"/>
            <a:ext cx="2398605" cy="400110"/>
          </a:xfrm>
          <a:prstGeom prst="rect">
            <a:avLst/>
          </a:prstGeom>
        </p:spPr>
        <p:txBody>
          <a:bodyPr wrap="none">
            <a:spAutoFit/>
          </a:bodyPr>
          <a:lstStyle/>
          <a:p>
            <a:pPr lvl="0"/>
            <a:r>
              <a:rPr lang="en-US" sz="2000" dirty="0" smtClean="0">
                <a:solidFill>
                  <a:prstClr val="black"/>
                </a:solidFill>
                <a:latin typeface="Times New Roman"/>
              </a:rPr>
              <a:t>LEVEL-1 WINDOW</a:t>
            </a:r>
            <a:endParaRPr lang="en-US" sz="2000" dirty="0">
              <a:solidFill>
                <a:prstClr val="black"/>
              </a:solidFill>
            </a:endParaRPr>
          </a:p>
        </p:txBody>
      </p:sp>
    </p:spTree>
    <p:extLst>
      <p:ext uri="{BB962C8B-B14F-4D97-AF65-F5344CB8AC3E}">
        <p14:creationId xmlns:p14="http://schemas.microsoft.com/office/powerpoint/2010/main" val="191890518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7580" y="1078583"/>
            <a:ext cx="6644120" cy="443070"/>
          </a:xfrm>
          <a:prstGeom prst="rect">
            <a:avLst/>
          </a:prstGeom>
        </p:spPr>
        <p:txBody>
          <a:bodyPr vert="horz" wrap="square" lIns="0" tIns="12065" rIns="0" bIns="0" rtlCol="0">
            <a:spAutoFit/>
          </a:bodyPr>
          <a:lstStyle/>
          <a:p>
            <a:pPr marL="12700">
              <a:lnSpc>
                <a:spcPct val="100000"/>
              </a:lnSpc>
              <a:spcBef>
                <a:spcPts val="95"/>
              </a:spcBef>
            </a:pPr>
            <a:r>
              <a:rPr lang="en-US" u="sng" spc="-5" dirty="0">
                <a:solidFill>
                  <a:srgbClr val="18C641"/>
                </a:solidFill>
              </a:rPr>
              <a:t>RESULTS&amp;DISCUSSIONS(CONTD…)</a:t>
            </a:r>
            <a:endParaRPr b="0" spc="-5" dirty="0">
              <a:latin typeface="Times New Roman"/>
              <a:cs typeface="Times New Roman"/>
            </a:endParaRPr>
          </a:p>
        </p:txBody>
      </p:sp>
      <p:sp>
        <p:nvSpPr>
          <p:cNvPr id="4" name="object 4"/>
          <p:cNvSpPr txBox="1"/>
          <p:nvPr/>
        </p:nvSpPr>
        <p:spPr>
          <a:xfrm>
            <a:off x="9149579" y="6771328"/>
            <a:ext cx="228600" cy="250190"/>
          </a:xfrm>
          <a:prstGeom prst="rect">
            <a:avLst/>
          </a:prstGeom>
        </p:spPr>
        <p:txBody>
          <a:bodyPr vert="horz" wrap="square" lIns="0" tIns="0" rIns="0" bIns="0" rtlCol="0">
            <a:spAutoFit/>
          </a:bodyPr>
          <a:lstStyle/>
          <a:p>
            <a:pPr marL="12700">
              <a:lnSpc>
                <a:spcPts val="1839"/>
              </a:lnSpc>
            </a:pPr>
            <a:r>
              <a:rPr sz="1600" b="1" spc="-5" dirty="0">
                <a:solidFill>
                  <a:srgbClr val="898989"/>
                </a:solidFill>
                <a:latin typeface="Times New Roman"/>
                <a:cs typeface="Times New Roman"/>
              </a:rPr>
              <a:t>10</a:t>
            </a:r>
            <a:endParaRPr sz="1600">
              <a:latin typeface="Times New Roman"/>
              <a:cs typeface="Times New Roman"/>
            </a:endParaRPr>
          </a:p>
        </p:txBody>
      </p:sp>
      <p:sp>
        <p:nvSpPr>
          <p:cNvPr id="3" name="object 3"/>
          <p:cNvSpPr txBox="1"/>
          <p:nvPr/>
        </p:nvSpPr>
        <p:spPr>
          <a:xfrm>
            <a:off x="3670300" y="1787123"/>
            <a:ext cx="6635115" cy="330835"/>
          </a:xfrm>
          <a:prstGeom prst="rect">
            <a:avLst/>
          </a:prstGeom>
        </p:spPr>
        <p:txBody>
          <a:bodyPr vert="horz" wrap="square" lIns="0" tIns="13335" rIns="0" bIns="0" rtlCol="0">
            <a:spAutoFit/>
          </a:bodyPr>
          <a:lstStyle/>
          <a:p>
            <a:pPr marL="12065">
              <a:lnSpc>
                <a:spcPct val="100000"/>
              </a:lnSpc>
              <a:spcBef>
                <a:spcPts val="105"/>
              </a:spcBef>
              <a:tabLst>
                <a:tab pos="354965" algn="l"/>
                <a:tab pos="355600" algn="l"/>
              </a:tabLst>
            </a:pPr>
            <a:r>
              <a:rPr lang="en-US" sz="2000" dirty="0" smtClean="0">
                <a:latin typeface="Times New Roman"/>
                <a:cs typeface="Times New Roman"/>
              </a:rPr>
              <a:t>LEVEL-1 RESULT</a:t>
            </a:r>
            <a:endParaRPr sz="2000" dirty="0">
              <a:latin typeface="Times New Roman"/>
              <a:cs typeface="Times New Roman"/>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0900" y="2257425"/>
            <a:ext cx="8978900" cy="48943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990143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75088" y="1114425"/>
            <a:ext cx="7062412" cy="443070"/>
          </a:xfrm>
          <a:prstGeom prst="rect">
            <a:avLst/>
          </a:prstGeom>
        </p:spPr>
        <p:txBody>
          <a:bodyPr vert="horz" wrap="square" lIns="0" tIns="12065" rIns="0" bIns="0" rtlCol="0">
            <a:spAutoFit/>
          </a:bodyPr>
          <a:lstStyle/>
          <a:p>
            <a:pPr marL="12700">
              <a:lnSpc>
                <a:spcPct val="100000"/>
              </a:lnSpc>
              <a:spcBef>
                <a:spcPts val="95"/>
              </a:spcBef>
            </a:pPr>
            <a:r>
              <a:rPr lang="en-US" u="sng" spc="-5" dirty="0">
                <a:solidFill>
                  <a:srgbClr val="18C641"/>
                </a:solidFill>
              </a:rPr>
              <a:t>RESULTS&amp;DISCUSSIONS(CONTD…)</a:t>
            </a:r>
            <a:endParaRPr b="0" spc="-5" dirty="0">
              <a:latin typeface="Times New Roman"/>
              <a:cs typeface="Times New Roman"/>
            </a:endParaRPr>
          </a:p>
        </p:txBody>
      </p:sp>
      <p:sp>
        <p:nvSpPr>
          <p:cNvPr id="4" name="object 4"/>
          <p:cNvSpPr txBox="1"/>
          <p:nvPr/>
        </p:nvSpPr>
        <p:spPr>
          <a:xfrm>
            <a:off x="9149579" y="6771328"/>
            <a:ext cx="228600" cy="250190"/>
          </a:xfrm>
          <a:prstGeom prst="rect">
            <a:avLst/>
          </a:prstGeom>
        </p:spPr>
        <p:txBody>
          <a:bodyPr vert="horz" wrap="square" lIns="0" tIns="0" rIns="0" bIns="0" rtlCol="0">
            <a:spAutoFit/>
          </a:bodyPr>
          <a:lstStyle/>
          <a:p>
            <a:pPr marL="12700">
              <a:lnSpc>
                <a:spcPts val="1839"/>
              </a:lnSpc>
            </a:pPr>
            <a:r>
              <a:rPr sz="1600" b="1" spc="-5" dirty="0">
                <a:solidFill>
                  <a:srgbClr val="898989"/>
                </a:solidFill>
                <a:latin typeface="Times New Roman"/>
                <a:cs typeface="Times New Roman"/>
              </a:rPr>
              <a:t>10</a:t>
            </a:r>
            <a:endParaRPr sz="1600">
              <a:latin typeface="Times New Roman"/>
              <a:cs typeface="Times New Roman"/>
            </a:endParaRPr>
          </a:p>
        </p:txBody>
      </p:sp>
      <p:sp>
        <p:nvSpPr>
          <p:cNvPr id="3" name="object 3"/>
          <p:cNvSpPr txBox="1"/>
          <p:nvPr/>
        </p:nvSpPr>
        <p:spPr>
          <a:xfrm>
            <a:off x="3594100" y="1787124"/>
            <a:ext cx="6635115" cy="641842"/>
          </a:xfrm>
          <a:prstGeom prst="rect">
            <a:avLst/>
          </a:prstGeom>
        </p:spPr>
        <p:txBody>
          <a:bodyPr vert="horz" wrap="square" lIns="0" tIns="13335" rIns="0" bIns="0" rtlCol="0">
            <a:spAutoFit/>
          </a:bodyPr>
          <a:lstStyle/>
          <a:p>
            <a:pPr marL="12065" lvl="0">
              <a:spcBef>
                <a:spcPts val="105"/>
              </a:spcBef>
              <a:tabLst>
                <a:tab pos="354965" algn="l"/>
                <a:tab pos="355600" algn="l"/>
              </a:tabLst>
            </a:pPr>
            <a:r>
              <a:rPr lang="en-US" sz="2000" dirty="0" smtClean="0">
                <a:solidFill>
                  <a:prstClr val="black"/>
                </a:solidFill>
                <a:latin typeface="Times New Roman"/>
              </a:rPr>
              <a:t>LEVEL-2 </a:t>
            </a:r>
            <a:r>
              <a:rPr lang="en-US" sz="2000" dirty="0">
                <a:solidFill>
                  <a:prstClr val="black"/>
                </a:solidFill>
                <a:latin typeface="Times New Roman"/>
              </a:rPr>
              <a:t>WINDOW</a:t>
            </a:r>
            <a:endParaRPr lang="en-US" sz="2000" dirty="0">
              <a:solidFill>
                <a:prstClr val="black"/>
              </a:solidFill>
            </a:endParaRPr>
          </a:p>
          <a:p>
            <a:pPr marL="12065">
              <a:lnSpc>
                <a:spcPct val="100000"/>
              </a:lnSpc>
              <a:spcBef>
                <a:spcPts val="105"/>
              </a:spcBef>
              <a:tabLst>
                <a:tab pos="354965" algn="l"/>
                <a:tab pos="355600" algn="l"/>
              </a:tabLst>
            </a:pPr>
            <a:endParaRPr sz="2000" dirty="0">
              <a:latin typeface="Times New Roman"/>
              <a:cs typeface="Times New Roman"/>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9315" y="2428966"/>
            <a:ext cx="9359900" cy="49724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030802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98500" y="1062547"/>
            <a:ext cx="6781800" cy="443070"/>
          </a:xfrm>
          <a:prstGeom prst="rect">
            <a:avLst/>
          </a:prstGeom>
        </p:spPr>
        <p:txBody>
          <a:bodyPr vert="horz" wrap="square" lIns="0" tIns="12065" rIns="0" bIns="0" rtlCol="0">
            <a:spAutoFit/>
          </a:bodyPr>
          <a:lstStyle/>
          <a:p>
            <a:pPr marL="12700">
              <a:lnSpc>
                <a:spcPct val="100000"/>
              </a:lnSpc>
              <a:spcBef>
                <a:spcPts val="95"/>
              </a:spcBef>
            </a:pPr>
            <a:r>
              <a:rPr lang="en-US" u="sng" spc="-5" dirty="0">
                <a:solidFill>
                  <a:srgbClr val="18C641"/>
                </a:solidFill>
              </a:rPr>
              <a:t>RESULTS&amp;DISCUSSIONS(CONTD…)</a:t>
            </a:r>
            <a:endParaRPr b="0" spc="-5" dirty="0">
              <a:latin typeface="Times New Roman"/>
              <a:cs typeface="Times New Roman"/>
            </a:endParaRPr>
          </a:p>
        </p:txBody>
      </p:sp>
      <p:sp>
        <p:nvSpPr>
          <p:cNvPr id="4" name="object 4"/>
          <p:cNvSpPr txBox="1"/>
          <p:nvPr/>
        </p:nvSpPr>
        <p:spPr>
          <a:xfrm>
            <a:off x="9149579" y="6771328"/>
            <a:ext cx="228600" cy="250190"/>
          </a:xfrm>
          <a:prstGeom prst="rect">
            <a:avLst/>
          </a:prstGeom>
        </p:spPr>
        <p:txBody>
          <a:bodyPr vert="horz" wrap="square" lIns="0" tIns="0" rIns="0" bIns="0" rtlCol="0">
            <a:spAutoFit/>
          </a:bodyPr>
          <a:lstStyle/>
          <a:p>
            <a:pPr marL="12700">
              <a:lnSpc>
                <a:spcPts val="1839"/>
              </a:lnSpc>
            </a:pPr>
            <a:r>
              <a:rPr sz="1600" b="1" spc="-5" dirty="0">
                <a:solidFill>
                  <a:srgbClr val="898989"/>
                </a:solidFill>
                <a:latin typeface="Times New Roman"/>
                <a:cs typeface="Times New Roman"/>
              </a:rPr>
              <a:t>10</a:t>
            </a:r>
            <a:endParaRPr sz="1600">
              <a:latin typeface="Times New Roman"/>
              <a:cs typeface="Times New Roman"/>
            </a:endParaRPr>
          </a:p>
        </p:txBody>
      </p:sp>
      <p:sp>
        <p:nvSpPr>
          <p:cNvPr id="3" name="object 3"/>
          <p:cNvSpPr txBox="1"/>
          <p:nvPr/>
        </p:nvSpPr>
        <p:spPr>
          <a:xfrm>
            <a:off x="4058284" y="1615583"/>
            <a:ext cx="6635115" cy="641842"/>
          </a:xfrm>
          <a:prstGeom prst="rect">
            <a:avLst/>
          </a:prstGeom>
        </p:spPr>
        <p:txBody>
          <a:bodyPr vert="horz" wrap="square" lIns="0" tIns="13335" rIns="0" bIns="0" rtlCol="0">
            <a:spAutoFit/>
          </a:bodyPr>
          <a:lstStyle/>
          <a:p>
            <a:pPr marL="12065">
              <a:spcBef>
                <a:spcPts val="105"/>
              </a:spcBef>
              <a:tabLst>
                <a:tab pos="354965" algn="l"/>
                <a:tab pos="355600" algn="l"/>
              </a:tabLst>
            </a:pPr>
            <a:r>
              <a:rPr lang="en-US" sz="2000" dirty="0" smtClean="0">
                <a:latin typeface="Times New Roman"/>
                <a:cs typeface="Times New Roman"/>
              </a:rPr>
              <a:t>LEVEL-2 RESULT</a:t>
            </a:r>
          </a:p>
          <a:p>
            <a:pPr marL="12065">
              <a:lnSpc>
                <a:spcPct val="100000"/>
              </a:lnSpc>
              <a:spcBef>
                <a:spcPts val="105"/>
              </a:spcBef>
              <a:tabLst>
                <a:tab pos="354965" algn="l"/>
                <a:tab pos="355600" algn="l"/>
              </a:tabLst>
            </a:pPr>
            <a:endParaRPr sz="2000" dirty="0">
              <a:latin typeface="Times New Roman"/>
              <a:cs typeface="Times New Roman"/>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9900" y="2028825"/>
            <a:ext cx="9740900" cy="5182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300397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25969" y="1050123"/>
            <a:ext cx="6906731" cy="443070"/>
          </a:xfrm>
          <a:prstGeom prst="rect">
            <a:avLst/>
          </a:prstGeom>
        </p:spPr>
        <p:txBody>
          <a:bodyPr vert="horz" wrap="square" lIns="0" tIns="12065" rIns="0" bIns="0" rtlCol="0">
            <a:spAutoFit/>
          </a:bodyPr>
          <a:lstStyle/>
          <a:p>
            <a:pPr marL="12700">
              <a:lnSpc>
                <a:spcPct val="100000"/>
              </a:lnSpc>
              <a:spcBef>
                <a:spcPts val="95"/>
              </a:spcBef>
            </a:pPr>
            <a:r>
              <a:rPr lang="en-US" u="sng" spc="-5" dirty="0">
                <a:solidFill>
                  <a:srgbClr val="18C641"/>
                </a:solidFill>
              </a:rPr>
              <a:t>RESULTS&amp;DISCUSSIONS(CONTD…)</a:t>
            </a:r>
            <a:endParaRPr b="0" spc="-5" dirty="0">
              <a:latin typeface="Times New Roman"/>
              <a:cs typeface="Times New Roman"/>
            </a:endParaRPr>
          </a:p>
        </p:txBody>
      </p:sp>
      <p:sp>
        <p:nvSpPr>
          <p:cNvPr id="4" name="object 4"/>
          <p:cNvSpPr txBox="1"/>
          <p:nvPr/>
        </p:nvSpPr>
        <p:spPr>
          <a:xfrm>
            <a:off x="9149579" y="6771328"/>
            <a:ext cx="228600" cy="250190"/>
          </a:xfrm>
          <a:prstGeom prst="rect">
            <a:avLst/>
          </a:prstGeom>
        </p:spPr>
        <p:txBody>
          <a:bodyPr vert="horz" wrap="square" lIns="0" tIns="0" rIns="0" bIns="0" rtlCol="0">
            <a:spAutoFit/>
          </a:bodyPr>
          <a:lstStyle/>
          <a:p>
            <a:pPr marL="12700">
              <a:lnSpc>
                <a:spcPts val="1839"/>
              </a:lnSpc>
            </a:pPr>
            <a:r>
              <a:rPr sz="1600" b="1" spc="-5" dirty="0">
                <a:solidFill>
                  <a:srgbClr val="898989"/>
                </a:solidFill>
                <a:latin typeface="Times New Roman"/>
                <a:cs typeface="Times New Roman"/>
              </a:rPr>
              <a:t>10</a:t>
            </a:r>
            <a:endParaRPr sz="1600">
              <a:latin typeface="Times New Roman"/>
              <a:cs typeface="Times New Roman"/>
            </a:endParaRPr>
          </a:p>
        </p:txBody>
      </p:sp>
      <p:sp>
        <p:nvSpPr>
          <p:cNvPr id="5" name="Rectangle 4"/>
          <p:cNvSpPr/>
          <p:nvPr/>
        </p:nvSpPr>
        <p:spPr>
          <a:xfrm>
            <a:off x="3975100" y="1724025"/>
            <a:ext cx="2410788" cy="400110"/>
          </a:xfrm>
          <a:prstGeom prst="rect">
            <a:avLst/>
          </a:prstGeom>
        </p:spPr>
        <p:txBody>
          <a:bodyPr wrap="none">
            <a:spAutoFit/>
          </a:bodyPr>
          <a:lstStyle/>
          <a:p>
            <a:pPr marL="12065" lvl="0">
              <a:spcBef>
                <a:spcPts val="105"/>
              </a:spcBef>
              <a:tabLst>
                <a:tab pos="354965" algn="l"/>
                <a:tab pos="355600" algn="l"/>
              </a:tabLst>
            </a:pPr>
            <a:r>
              <a:rPr lang="en-US" sz="2000" dirty="0" smtClean="0">
                <a:solidFill>
                  <a:prstClr val="black"/>
                </a:solidFill>
                <a:latin typeface="Times New Roman"/>
              </a:rPr>
              <a:t>LEVEL-3 </a:t>
            </a:r>
            <a:r>
              <a:rPr lang="en-US" sz="2000" dirty="0">
                <a:solidFill>
                  <a:prstClr val="black"/>
                </a:solidFill>
                <a:latin typeface="Times New Roman"/>
              </a:rPr>
              <a:t>WINDOW</a:t>
            </a:r>
            <a:endParaRPr lang="en-US" sz="2000" dirty="0">
              <a:solidFill>
                <a:prstClr val="black"/>
              </a:solidFill>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8029" y="2144420"/>
            <a:ext cx="9207500" cy="4877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228941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79500" y="1126323"/>
            <a:ext cx="6248400" cy="443070"/>
          </a:xfrm>
          <a:prstGeom prst="rect">
            <a:avLst/>
          </a:prstGeom>
        </p:spPr>
        <p:txBody>
          <a:bodyPr vert="horz" wrap="square" lIns="0" tIns="12065" rIns="0" bIns="0" rtlCol="0">
            <a:spAutoFit/>
          </a:bodyPr>
          <a:lstStyle/>
          <a:p>
            <a:pPr marL="12700">
              <a:lnSpc>
                <a:spcPct val="100000"/>
              </a:lnSpc>
              <a:spcBef>
                <a:spcPts val="95"/>
              </a:spcBef>
            </a:pPr>
            <a:r>
              <a:rPr lang="en-US" u="sng" spc="-5" dirty="0">
                <a:solidFill>
                  <a:srgbClr val="18C641"/>
                </a:solidFill>
              </a:rPr>
              <a:t>RESULTS&amp;DISCUSSIONS(CONTD…)</a:t>
            </a:r>
            <a:endParaRPr b="0" spc="-5" dirty="0">
              <a:latin typeface="Times New Roman"/>
              <a:cs typeface="Times New Roman"/>
            </a:endParaRPr>
          </a:p>
        </p:txBody>
      </p:sp>
      <p:sp>
        <p:nvSpPr>
          <p:cNvPr id="4" name="object 4"/>
          <p:cNvSpPr txBox="1"/>
          <p:nvPr/>
        </p:nvSpPr>
        <p:spPr>
          <a:xfrm>
            <a:off x="9149579" y="6771328"/>
            <a:ext cx="228600" cy="250190"/>
          </a:xfrm>
          <a:prstGeom prst="rect">
            <a:avLst/>
          </a:prstGeom>
        </p:spPr>
        <p:txBody>
          <a:bodyPr vert="horz" wrap="square" lIns="0" tIns="0" rIns="0" bIns="0" rtlCol="0">
            <a:spAutoFit/>
          </a:bodyPr>
          <a:lstStyle/>
          <a:p>
            <a:pPr marL="12700">
              <a:lnSpc>
                <a:spcPts val="1839"/>
              </a:lnSpc>
            </a:pPr>
            <a:r>
              <a:rPr sz="1600" b="1" spc="-5" dirty="0">
                <a:solidFill>
                  <a:srgbClr val="898989"/>
                </a:solidFill>
                <a:latin typeface="Times New Roman"/>
                <a:cs typeface="Times New Roman"/>
              </a:rPr>
              <a:t>10</a:t>
            </a:r>
            <a:endParaRPr sz="1600">
              <a:latin typeface="Times New Roman"/>
              <a:cs typeface="Times New Roman"/>
            </a:endParaRPr>
          </a:p>
        </p:txBody>
      </p:sp>
      <p:sp>
        <p:nvSpPr>
          <p:cNvPr id="5" name="Rectangle 4"/>
          <p:cNvSpPr/>
          <p:nvPr/>
        </p:nvSpPr>
        <p:spPr>
          <a:xfrm>
            <a:off x="4192718" y="1800225"/>
            <a:ext cx="2236381" cy="400110"/>
          </a:xfrm>
          <a:prstGeom prst="rect">
            <a:avLst/>
          </a:prstGeom>
        </p:spPr>
        <p:txBody>
          <a:bodyPr wrap="none">
            <a:spAutoFit/>
          </a:bodyPr>
          <a:lstStyle/>
          <a:p>
            <a:pPr marL="12065" lvl="0">
              <a:spcBef>
                <a:spcPts val="105"/>
              </a:spcBef>
              <a:tabLst>
                <a:tab pos="354965" algn="l"/>
                <a:tab pos="355600" algn="l"/>
              </a:tabLst>
            </a:pPr>
            <a:r>
              <a:rPr lang="en-US" sz="2000" dirty="0" smtClean="0">
                <a:solidFill>
                  <a:prstClr val="black"/>
                </a:solidFill>
                <a:latin typeface="Times New Roman"/>
                <a:cs typeface="Times New Roman"/>
              </a:rPr>
              <a:t>LEVEL-3 </a:t>
            </a:r>
            <a:r>
              <a:rPr lang="en-US" sz="2000" dirty="0">
                <a:solidFill>
                  <a:prstClr val="black"/>
                </a:solidFill>
                <a:latin typeface="Times New Roman"/>
                <a:cs typeface="Times New Roman"/>
              </a:rPr>
              <a:t>RESULT</a:t>
            </a: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258" y="2409825"/>
            <a:ext cx="9131300" cy="4879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098882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56264" y="890985"/>
            <a:ext cx="2285436" cy="443070"/>
          </a:xfrm>
          <a:prstGeom prst="rect">
            <a:avLst/>
          </a:prstGeom>
        </p:spPr>
        <p:txBody>
          <a:bodyPr vert="horz" wrap="square" lIns="0" tIns="12065" rIns="0" bIns="0" rtlCol="0">
            <a:spAutoFit/>
          </a:bodyPr>
          <a:lstStyle/>
          <a:p>
            <a:pPr marL="12700">
              <a:lnSpc>
                <a:spcPct val="100000"/>
              </a:lnSpc>
              <a:spcBef>
                <a:spcPts val="95"/>
              </a:spcBef>
            </a:pPr>
            <a:r>
              <a:rPr lang="en-US" u="sng" spc="5" dirty="0" smtClean="0">
                <a:solidFill>
                  <a:srgbClr val="18C641"/>
                </a:solidFill>
                <a:latin typeface="Times New Roman"/>
                <a:cs typeface="Times New Roman"/>
              </a:rPr>
              <a:t>SUMMARY</a:t>
            </a:r>
            <a:endParaRPr u="sng" spc="-5" dirty="0">
              <a:solidFill>
                <a:srgbClr val="18C641"/>
              </a:solidFill>
              <a:latin typeface="Times New Roman"/>
              <a:cs typeface="Times New Roman"/>
            </a:endParaRPr>
          </a:p>
        </p:txBody>
      </p:sp>
      <p:sp>
        <p:nvSpPr>
          <p:cNvPr id="4" name="object 4"/>
          <p:cNvSpPr txBox="1"/>
          <p:nvPr/>
        </p:nvSpPr>
        <p:spPr>
          <a:xfrm>
            <a:off x="9160218" y="6771328"/>
            <a:ext cx="218440" cy="250190"/>
          </a:xfrm>
          <a:prstGeom prst="rect">
            <a:avLst/>
          </a:prstGeom>
        </p:spPr>
        <p:txBody>
          <a:bodyPr vert="horz" wrap="square" lIns="0" tIns="0" rIns="0" bIns="0" rtlCol="0">
            <a:spAutoFit/>
          </a:bodyPr>
          <a:lstStyle/>
          <a:p>
            <a:pPr marL="12700">
              <a:lnSpc>
                <a:spcPts val="1839"/>
              </a:lnSpc>
            </a:pPr>
            <a:r>
              <a:rPr sz="1600" b="1" spc="-85" dirty="0">
                <a:solidFill>
                  <a:srgbClr val="898989"/>
                </a:solidFill>
                <a:latin typeface="Times New Roman"/>
                <a:cs typeface="Times New Roman"/>
              </a:rPr>
              <a:t>1</a:t>
            </a:r>
            <a:r>
              <a:rPr sz="1600" b="1" spc="-5" dirty="0">
                <a:solidFill>
                  <a:srgbClr val="898989"/>
                </a:solidFill>
                <a:latin typeface="Times New Roman"/>
                <a:cs typeface="Times New Roman"/>
              </a:rPr>
              <a:t>1</a:t>
            </a:r>
            <a:endParaRPr sz="1600">
              <a:latin typeface="Times New Roman"/>
              <a:cs typeface="Times New Roman"/>
            </a:endParaRPr>
          </a:p>
        </p:txBody>
      </p:sp>
      <p:sp>
        <p:nvSpPr>
          <p:cNvPr id="6" name="Rectangle 5"/>
          <p:cNvSpPr/>
          <p:nvPr/>
        </p:nvSpPr>
        <p:spPr>
          <a:xfrm>
            <a:off x="1155700" y="1647825"/>
            <a:ext cx="8763000" cy="4662815"/>
          </a:xfrm>
          <a:prstGeom prst="rect">
            <a:avLst/>
          </a:prstGeom>
        </p:spPr>
        <p:txBody>
          <a:bodyPr wrap="square">
            <a:spAutoFit/>
          </a:bodyPr>
          <a:lstStyle/>
          <a:p>
            <a:pPr marL="285750" indent="-285750">
              <a:lnSpc>
                <a:spcPct val="150000"/>
              </a:lnSpc>
              <a:buFont typeface="Wingdings" pitchFamily="2" charset="2"/>
              <a:buChar char="Ø"/>
            </a:pPr>
            <a:r>
              <a:rPr lang="en-US" altLang="en-US" dirty="0" smtClean="0">
                <a:latin typeface="Times New Roman" pitchFamily="18" charset="0"/>
              </a:rPr>
              <a:t>This game is all about speed and quick fingers.</a:t>
            </a:r>
          </a:p>
          <a:p>
            <a:pPr marL="285750" indent="-285750">
              <a:lnSpc>
                <a:spcPct val="150000"/>
              </a:lnSpc>
              <a:buFont typeface="Wingdings" pitchFamily="2" charset="2"/>
              <a:buChar char="Ø"/>
            </a:pPr>
            <a:r>
              <a:rPr lang="en-US" altLang="en-US" dirty="0" smtClean="0">
                <a:latin typeface="Times New Roman" pitchFamily="18" charset="0"/>
              </a:rPr>
              <a:t>It challenges our texting abilities. The users have to touch and type as fast as they can to see if they can beat all levels.</a:t>
            </a:r>
          </a:p>
          <a:p>
            <a:pPr marL="285750" indent="-285750">
              <a:lnSpc>
                <a:spcPct val="150000"/>
              </a:lnSpc>
              <a:buFont typeface="Wingdings" pitchFamily="2" charset="2"/>
              <a:buChar char="Ø"/>
            </a:pPr>
            <a:r>
              <a:rPr lang="en-US" altLang="en-US" dirty="0" smtClean="0">
                <a:latin typeface="Times New Roman" pitchFamily="18" charset="0"/>
              </a:rPr>
              <a:t>The users task is to type appearing words as fast as possible to score and collect all achievements.</a:t>
            </a:r>
            <a:endParaRPr lang="en-US" dirty="0" smtClean="0"/>
          </a:p>
          <a:p>
            <a:pPr marL="285750" indent="-285750">
              <a:lnSpc>
                <a:spcPct val="150000"/>
              </a:lnSpc>
              <a:buFont typeface="Wingdings" pitchFamily="2" charset="2"/>
              <a:buChar char="Ø"/>
            </a:pPr>
            <a:r>
              <a:rPr lang="en-US" altLang="en-US" dirty="0" smtClean="0">
                <a:latin typeface="Times New Roman" pitchFamily="18" charset="0"/>
              </a:rPr>
              <a:t>By playing this game it can improve our dexterity and reduce the number of errors while writing mails, texting SMS, and surfing the web.</a:t>
            </a:r>
          </a:p>
          <a:p>
            <a:pPr marL="285750" indent="-285750">
              <a:lnSpc>
                <a:spcPct val="150000"/>
              </a:lnSpc>
              <a:buFont typeface="Wingdings" pitchFamily="2" charset="2"/>
              <a:buChar char="Ø"/>
            </a:pPr>
            <a:r>
              <a:rPr lang="en-US" altLang="en-US" dirty="0" smtClean="0">
                <a:latin typeface="Times New Roman" pitchFamily="18" charset="0"/>
              </a:rPr>
              <a:t>The game can be used as a training or tutor for typing words. It’s a training game that should be real fun.</a:t>
            </a:r>
          </a:p>
          <a:p>
            <a:pPr marL="285750" indent="-285750">
              <a:lnSpc>
                <a:spcPct val="150000"/>
              </a:lnSpc>
              <a:buFont typeface="Wingdings" pitchFamily="2" charset="2"/>
              <a:buChar char="Ø"/>
            </a:pPr>
            <a:r>
              <a:rPr lang="en-US" altLang="en-US" dirty="0" smtClean="0">
                <a:latin typeface="Times New Roman" pitchFamily="18" charset="0"/>
              </a:rPr>
              <a:t>The users texting speed and accuracy improves while playing and practicing.</a:t>
            </a:r>
          </a:p>
          <a:p>
            <a:pPr marL="285750" indent="-285750">
              <a:lnSpc>
                <a:spcPct val="150000"/>
              </a:lnSpc>
              <a:buFont typeface="Wingdings" pitchFamily="2" charset="2"/>
              <a:buChar char="Ø"/>
            </a:pP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6300" y="5976943"/>
            <a:ext cx="4400247" cy="158877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85792" y="913167"/>
            <a:ext cx="2965508" cy="443070"/>
          </a:xfrm>
          <a:prstGeom prst="rect">
            <a:avLst/>
          </a:prstGeom>
        </p:spPr>
        <p:txBody>
          <a:bodyPr vert="horz" wrap="square" lIns="0" tIns="12065" rIns="0" bIns="0" rtlCol="0">
            <a:spAutoFit/>
          </a:bodyPr>
          <a:lstStyle/>
          <a:p>
            <a:pPr marL="12700">
              <a:lnSpc>
                <a:spcPct val="100000"/>
              </a:lnSpc>
              <a:spcBef>
                <a:spcPts val="95"/>
              </a:spcBef>
            </a:pPr>
            <a:r>
              <a:rPr lang="en-US" u="sng" dirty="0" smtClean="0">
                <a:solidFill>
                  <a:srgbClr val="18C641"/>
                </a:solidFill>
                <a:latin typeface="Times New Roman"/>
                <a:cs typeface="Times New Roman"/>
              </a:rPr>
              <a:t>FUTURE SCOPE</a:t>
            </a:r>
            <a:endParaRPr u="sng" dirty="0">
              <a:solidFill>
                <a:srgbClr val="18C641"/>
              </a:solidFill>
              <a:latin typeface="Times New Roman"/>
              <a:cs typeface="Times New Roman"/>
            </a:endParaRPr>
          </a:p>
        </p:txBody>
      </p:sp>
      <p:sp>
        <p:nvSpPr>
          <p:cNvPr id="4" name="object 4"/>
          <p:cNvSpPr txBox="1"/>
          <p:nvPr/>
        </p:nvSpPr>
        <p:spPr>
          <a:xfrm>
            <a:off x="9149579" y="6771328"/>
            <a:ext cx="254000" cy="250190"/>
          </a:xfrm>
          <a:prstGeom prst="rect">
            <a:avLst/>
          </a:prstGeom>
        </p:spPr>
        <p:txBody>
          <a:bodyPr vert="horz" wrap="square" lIns="0" tIns="0" rIns="0" bIns="0" rtlCol="0">
            <a:spAutoFit/>
          </a:bodyPr>
          <a:lstStyle/>
          <a:p>
            <a:pPr marL="12700">
              <a:lnSpc>
                <a:spcPts val="1839"/>
              </a:lnSpc>
            </a:pPr>
            <a:r>
              <a:rPr sz="1600" b="1" spc="-5" dirty="0">
                <a:solidFill>
                  <a:srgbClr val="898989"/>
                </a:solidFill>
                <a:latin typeface="Times New Roman"/>
                <a:cs typeface="Times New Roman"/>
              </a:rPr>
              <a:t>12</a:t>
            </a:r>
            <a:endParaRPr sz="1600">
              <a:latin typeface="Times New Roman"/>
              <a:cs typeface="Times New Roman"/>
            </a:endParaRPr>
          </a:p>
        </p:txBody>
      </p:sp>
      <p:sp>
        <p:nvSpPr>
          <p:cNvPr id="3" name="object 3"/>
          <p:cNvSpPr txBox="1"/>
          <p:nvPr/>
        </p:nvSpPr>
        <p:spPr>
          <a:xfrm>
            <a:off x="1080019" y="1787124"/>
            <a:ext cx="8686281" cy="3253904"/>
          </a:xfrm>
          <a:prstGeom prst="rect">
            <a:avLst/>
          </a:prstGeom>
        </p:spPr>
        <p:txBody>
          <a:bodyPr vert="horz" wrap="square" lIns="0" tIns="13335" rIns="0" bIns="0" rtlCol="0">
            <a:spAutoFit/>
          </a:bodyPr>
          <a:lstStyle/>
          <a:p>
            <a:pPr marL="12065">
              <a:lnSpc>
                <a:spcPct val="150000"/>
              </a:lnSpc>
              <a:spcBef>
                <a:spcPts val="105"/>
              </a:spcBef>
              <a:tabLst>
                <a:tab pos="354965" algn="l"/>
                <a:tab pos="355600" algn="l"/>
              </a:tabLst>
            </a:pPr>
            <a:r>
              <a:rPr lang="en-US" sz="2000" dirty="0" smtClean="0">
                <a:latin typeface="Times New Roman"/>
                <a:cs typeface="Times New Roman"/>
              </a:rPr>
              <a:t>This project can be extended to the following features:</a:t>
            </a:r>
          </a:p>
          <a:p>
            <a:pPr marL="12065">
              <a:lnSpc>
                <a:spcPct val="150000"/>
              </a:lnSpc>
              <a:spcBef>
                <a:spcPts val="105"/>
              </a:spcBef>
              <a:tabLst>
                <a:tab pos="354965" algn="l"/>
                <a:tab pos="355600" algn="l"/>
              </a:tabLst>
            </a:pPr>
            <a:endParaRPr lang="en-US" sz="2000" dirty="0" smtClean="0">
              <a:latin typeface="Times New Roman"/>
              <a:cs typeface="Times New Roman"/>
            </a:endParaRPr>
          </a:p>
          <a:p>
            <a:pPr marL="354965" indent="-342900">
              <a:lnSpc>
                <a:spcPct val="150000"/>
              </a:lnSpc>
              <a:spcBef>
                <a:spcPts val="105"/>
              </a:spcBef>
              <a:buFont typeface="Wingdings" pitchFamily="2" charset="2"/>
              <a:buChar char="Ø"/>
              <a:tabLst>
                <a:tab pos="354965" algn="l"/>
                <a:tab pos="355600" algn="l"/>
              </a:tabLst>
            </a:pPr>
            <a:r>
              <a:rPr lang="en-US" sz="2000" dirty="0" smtClean="0">
                <a:latin typeface="Times New Roman"/>
                <a:cs typeface="Times New Roman"/>
              </a:rPr>
              <a:t>Setting up a timer and the user the need to finish the given task within given specific time</a:t>
            </a:r>
          </a:p>
          <a:p>
            <a:pPr marL="354965" indent="-342900">
              <a:lnSpc>
                <a:spcPct val="150000"/>
              </a:lnSpc>
              <a:spcBef>
                <a:spcPts val="105"/>
              </a:spcBef>
              <a:buFont typeface="Wingdings" pitchFamily="2" charset="2"/>
              <a:buChar char="Ø"/>
              <a:tabLst>
                <a:tab pos="354965" algn="l"/>
                <a:tab pos="355600" algn="l"/>
              </a:tabLst>
            </a:pPr>
            <a:r>
              <a:rPr lang="en-US" sz="2000" dirty="0" smtClean="0">
                <a:latin typeface="Times New Roman"/>
                <a:cs typeface="Times New Roman"/>
              </a:rPr>
              <a:t>Adding up more levels</a:t>
            </a:r>
          </a:p>
          <a:p>
            <a:pPr marL="354965" indent="-342900">
              <a:lnSpc>
                <a:spcPct val="150000"/>
              </a:lnSpc>
              <a:spcBef>
                <a:spcPts val="105"/>
              </a:spcBef>
              <a:buFont typeface="Wingdings" pitchFamily="2" charset="2"/>
              <a:buChar char="Ø"/>
              <a:tabLst>
                <a:tab pos="354965" algn="l"/>
                <a:tab pos="355600" algn="l"/>
              </a:tabLst>
            </a:pPr>
            <a:r>
              <a:rPr lang="en-US" sz="2000" dirty="0" smtClean="0">
                <a:latin typeface="Times New Roman"/>
                <a:cs typeface="Times New Roman"/>
              </a:rPr>
              <a:t>Giving badges to the users who scores well </a:t>
            </a:r>
          </a:p>
          <a:p>
            <a:pPr marL="354965" indent="-342900">
              <a:lnSpc>
                <a:spcPct val="150000"/>
              </a:lnSpc>
              <a:spcBef>
                <a:spcPts val="105"/>
              </a:spcBef>
              <a:buFont typeface="Wingdings" pitchFamily="2" charset="2"/>
              <a:buChar char="Ø"/>
              <a:tabLst>
                <a:tab pos="354965" algn="l"/>
                <a:tab pos="355600" algn="l"/>
              </a:tabLst>
            </a:pPr>
            <a:r>
              <a:rPr lang="en-US" sz="2000" dirty="0" smtClean="0">
                <a:latin typeface="Times New Roman"/>
                <a:cs typeface="Times New Roman"/>
              </a:rPr>
              <a:t>Setting up a virtual keyboard</a:t>
            </a:r>
            <a:endParaRPr sz="2000" dirty="0">
              <a:latin typeface="Times New Roman"/>
              <a:cs typeface="Times New Roman"/>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32700" y="5070798"/>
            <a:ext cx="2438400" cy="1950720"/>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56264" y="868098"/>
            <a:ext cx="2514036" cy="443070"/>
          </a:xfrm>
          <a:prstGeom prst="rect">
            <a:avLst/>
          </a:prstGeom>
        </p:spPr>
        <p:txBody>
          <a:bodyPr vert="horz" wrap="square" lIns="0" tIns="12065" rIns="0" bIns="0" rtlCol="0">
            <a:spAutoFit/>
          </a:bodyPr>
          <a:lstStyle/>
          <a:p>
            <a:pPr marL="12700">
              <a:lnSpc>
                <a:spcPct val="100000"/>
              </a:lnSpc>
              <a:spcBef>
                <a:spcPts val="95"/>
              </a:spcBef>
            </a:pPr>
            <a:r>
              <a:rPr lang="en-US" u="sng" spc="-10" dirty="0" smtClean="0">
                <a:solidFill>
                  <a:srgbClr val="18C641"/>
                </a:solidFill>
                <a:latin typeface="Times New Roman"/>
                <a:cs typeface="Times New Roman"/>
              </a:rPr>
              <a:t>REFERENCES</a:t>
            </a:r>
            <a:endParaRPr u="sng" spc="-10" dirty="0">
              <a:solidFill>
                <a:srgbClr val="18C641"/>
              </a:solidFill>
              <a:latin typeface="Times New Roman"/>
              <a:cs typeface="Times New Roman"/>
            </a:endParaRPr>
          </a:p>
        </p:txBody>
      </p:sp>
      <p:sp>
        <p:nvSpPr>
          <p:cNvPr id="4" name="object 4"/>
          <p:cNvSpPr txBox="1"/>
          <p:nvPr/>
        </p:nvSpPr>
        <p:spPr>
          <a:xfrm>
            <a:off x="9149579" y="6771328"/>
            <a:ext cx="254000" cy="250190"/>
          </a:xfrm>
          <a:prstGeom prst="rect">
            <a:avLst/>
          </a:prstGeom>
        </p:spPr>
        <p:txBody>
          <a:bodyPr vert="horz" wrap="square" lIns="0" tIns="0" rIns="0" bIns="0" rtlCol="0">
            <a:spAutoFit/>
          </a:bodyPr>
          <a:lstStyle/>
          <a:p>
            <a:pPr marL="12700">
              <a:lnSpc>
                <a:spcPts val="1839"/>
              </a:lnSpc>
            </a:pPr>
            <a:r>
              <a:rPr sz="1600" b="1" spc="-5" dirty="0">
                <a:solidFill>
                  <a:srgbClr val="898989"/>
                </a:solidFill>
                <a:latin typeface="Times New Roman"/>
                <a:cs typeface="Times New Roman"/>
              </a:rPr>
              <a:t>13</a:t>
            </a:r>
            <a:endParaRPr sz="1600">
              <a:latin typeface="Times New Roman"/>
              <a:cs typeface="Times New Roman"/>
            </a:endParaRPr>
          </a:p>
        </p:txBody>
      </p:sp>
      <p:sp>
        <p:nvSpPr>
          <p:cNvPr id="3" name="object 3"/>
          <p:cNvSpPr txBox="1"/>
          <p:nvPr/>
        </p:nvSpPr>
        <p:spPr>
          <a:xfrm>
            <a:off x="1080019" y="1787124"/>
            <a:ext cx="8762481" cy="1924245"/>
          </a:xfrm>
          <a:prstGeom prst="rect">
            <a:avLst/>
          </a:prstGeom>
        </p:spPr>
        <p:txBody>
          <a:bodyPr vert="horz" wrap="square" lIns="0" tIns="13335" rIns="0" bIns="0" rtlCol="0">
            <a:spAutoFit/>
          </a:bodyPr>
          <a:lstStyle/>
          <a:p>
            <a:pPr marL="12065">
              <a:lnSpc>
                <a:spcPct val="100000"/>
              </a:lnSpc>
              <a:spcBef>
                <a:spcPts val="105"/>
              </a:spcBef>
              <a:tabLst>
                <a:tab pos="354965" algn="l"/>
                <a:tab pos="355600" algn="l"/>
              </a:tabLst>
            </a:pPr>
            <a:r>
              <a:rPr lang="en-US" altLang="en-US" sz="2000" dirty="0" smtClean="0">
                <a:latin typeface="Times New Roman" pitchFamily="18" charset="0"/>
              </a:rPr>
              <a:t>[1]</a:t>
            </a:r>
            <a:r>
              <a:rPr lang="en-US" altLang="en-US" sz="2000" dirty="0" smtClean="0">
                <a:latin typeface="Times New Roman" pitchFamily="18" charset="0"/>
                <a:hlinkClick r:id="rId2"/>
              </a:rPr>
              <a:t>    </a:t>
            </a:r>
            <a:r>
              <a:rPr lang="en-US" altLang="en-US" sz="2000" u="sng" dirty="0" smtClean="0">
                <a:solidFill>
                  <a:srgbClr val="0000FF"/>
                </a:solidFill>
                <a:latin typeface="Times New Roman" pitchFamily="18" charset="0"/>
                <a:hlinkClick r:id="rId3"/>
              </a:rPr>
              <a:t>https://www.geeksforgeeks.org/how-to-test-tvping-speed-using-pvthon</a:t>
            </a:r>
            <a:endParaRPr lang="en-US" altLang="en-US" sz="2000" u="sng" dirty="0" smtClean="0">
              <a:solidFill>
                <a:srgbClr val="0000FF"/>
              </a:solidFill>
              <a:latin typeface="Times New Roman" pitchFamily="18" charset="0"/>
            </a:endParaRPr>
          </a:p>
          <a:p>
            <a:pPr marL="12065">
              <a:spcBef>
                <a:spcPts val="105"/>
              </a:spcBef>
              <a:tabLst>
                <a:tab pos="354965" algn="l"/>
                <a:tab pos="355600" algn="l"/>
              </a:tabLst>
            </a:pPr>
            <a:r>
              <a:rPr lang="en-US" altLang="en-US" sz="2000" dirty="0" smtClean="0">
                <a:latin typeface="Times New Roman" pitchFamily="18" charset="0"/>
              </a:rPr>
              <a:t>[2]</a:t>
            </a:r>
            <a:r>
              <a:rPr lang="en-US" altLang="en-US" sz="2000" dirty="0" smtClean="0">
                <a:latin typeface="Times New Roman" pitchFamily="18" charset="0"/>
                <a:hlinkClick r:id="rId4"/>
              </a:rPr>
              <a:t>    </a:t>
            </a:r>
            <a:r>
              <a:rPr lang="en-US" altLang="en-US" sz="2000" u="sng" dirty="0" smtClean="0">
                <a:solidFill>
                  <a:srgbClr val="0000FF"/>
                </a:solidFill>
                <a:latin typeface="Times New Roman" pitchFamily="18" charset="0"/>
                <a:hlinkClick r:id="rId4"/>
              </a:rPr>
              <a:t>https://voutu.be/FrkmBY4z66k</a:t>
            </a:r>
          </a:p>
          <a:p>
            <a:pPr marL="12065">
              <a:spcBef>
                <a:spcPts val="105"/>
              </a:spcBef>
              <a:tabLst>
                <a:tab pos="354965" algn="l"/>
                <a:tab pos="355600" algn="l"/>
              </a:tabLst>
            </a:pPr>
            <a:r>
              <a:rPr lang="en-US" altLang="en-US" sz="2000" dirty="0" smtClean="0">
                <a:latin typeface="Times New Roman" pitchFamily="18" charset="0"/>
              </a:rPr>
              <a:t>[3]</a:t>
            </a:r>
            <a:r>
              <a:rPr lang="en-US" altLang="en-US" sz="2000" dirty="0" smtClean="0">
                <a:latin typeface="Times New Roman" pitchFamily="18" charset="0"/>
                <a:hlinkClick r:id="rId5"/>
              </a:rPr>
              <a:t>    </a:t>
            </a:r>
            <a:r>
              <a:rPr lang="en-US" altLang="en-US" sz="2000" u="sng" dirty="0" smtClean="0">
                <a:solidFill>
                  <a:srgbClr val="0000FF"/>
                </a:solidFill>
                <a:latin typeface="Times New Roman" pitchFamily="18" charset="0"/>
                <a:hlinkClick r:id="rId5"/>
              </a:rPr>
              <a:t>https://voutu.be/HXPuK2SrvWA</a:t>
            </a:r>
          </a:p>
          <a:p>
            <a:pPr marL="12065">
              <a:spcBef>
                <a:spcPts val="105"/>
              </a:spcBef>
              <a:tabLst>
                <a:tab pos="354965" algn="l"/>
                <a:tab pos="355600" algn="l"/>
              </a:tabLst>
            </a:pPr>
            <a:r>
              <a:rPr lang="en-US" altLang="en-US" sz="2000" dirty="0" smtClean="0">
                <a:latin typeface="Times New Roman" pitchFamily="18" charset="0"/>
              </a:rPr>
              <a:t>[4]</a:t>
            </a:r>
            <a:r>
              <a:rPr lang="en-US" altLang="en-US" sz="2000" dirty="0" smtClean="0">
                <a:latin typeface="Times New Roman" pitchFamily="18" charset="0"/>
                <a:hlinkClick r:id="rId6"/>
              </a:rPr>
              <a:t>    </a:t>
            </a:r>
            <a:r>
              <a:rPr lang="en-US" altLang="en-US" sz="2000" u="sng" dirty="0" smtClean="0">
                <a:solidFill>
                  <a:srgbClr val="0000FF"/>
                </a:solidFill>
                <a:latin typeface="Times New Roman" pitchFamily="18" charset="0"/>
                <a:hlinkClick r:id="rId6"/>
              </a:rPr>
              <a:t>https://pvthonprogramming.altervista.org/create-more-windows-with-tkinter/</a:t>
            </a:r>
          </a:p>
          <a:p>
            <a:pPr marL="12065">
              <a:spcBef>
                <a:spcPts val="105"/>
              </a:spcBef>
              <a:tabLst>
                <a:tab pos="354965" algn="l"/>
                <a:tab pos="355600" algn="l"/>
              </a:tabLst>
            </a:pPr>
            <a:endParaRPr lang="en-US" altLang="en-US" sz="2000" u="sng" dirty="0" smtClean="0">
              <a:solidFill>
                <a:srgbClr val="0000FF"/>
              </a:solidFill>
              <a:latin typeface="Times New Roman" pitchFamily="18" charset="0"/>
              <a:hlinkClick r:id="rId4"/>
            </a:endParaRPr>
          </a:p>
          <a:p>
            <a:pPr marL="12065">
              <a:lnSpc>
                <a:spcPct val="100000"/>
              </a:lnSpc>
              <a:spcBef>
                <a:spcPts val="105"/>
              </a:spcBef>
              <a:tabLst>
                <a:tab pos="354965" algn="l"/>
                <a:tab pos="355600" algn="l"/>
              </a:tabLst>
            </a:pPr>
            <a:endParaRPr sz="2000" dirty="0">
              <a:latin typeface="Times New Roman"/>
              <a:cs typeface="Times New Roman"/>
            </a:endParaRPr>
          </a:p>
        </p:txBody>
      </p:sp>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94279" y="4543425"/>
            <a:ext cx="3657600" cy="20574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56264" y="890985"/>
            <a:ext cx="2478360" cy="443070"/>
          </a:xfrm>
          <a:prstGeom prst="rect">
            <a:avLst/>
          </a:prstGeom>
        </p:spPr>
        <p:txBody>
          <a:bodyPr vert="horz" wrap="square" lIns="0" tIns="12065" rIns="0" bIns="0" rtlCol="0">
            <a:spAutoFit/>
          </a:bodyPr>
          <a:lstStyle/>
          <a:p>
            <a:pPr marL="12700">
              <a:lnSpc>
                <a:spcPct val="100000"/>
              </a:lnSpc>
              <a:spcBef>
                <a:spcPts val="95"/>
              </a:spcBef>
            </a:pPr>
            <a:r>
              <a:rPr lang="en-US" u="sng" spc="-5" dirty="0" smtClean="0">
                <a:solidFill>
                  <a:srgbClr val="18C641"/>
                </a:solidFill>
                <a:latin typeface="Times New Roman"/>
                <a:cs typeface="Times New Roman"/>
              </a:rPr>
              <a:t>CONTENTS</a:t>
            </a:r>
            <a:endParaRPr u="sng" spc="-5" dirty="0">
              <a:solidFill>
                <a:srgbClr val="18C641"/>
              </a:solidFill>
              <a:latin typeface="Times New Roman"/>
              <a:cs typeface="Times New Roman"/>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9"/>
              </a:lnSpc>
            </a:pPr>
            <a:fld id="{81D60167-4931-47E6-BA6A-407CBD079E47}" type="slidenum">
              <a:rPr spc="-5" dirty="0"/>
              <a:t>2</a:t>
            </a:fld>
            <a:endParaRPr spc="-5" dirty="0"/>
          </a:p>
        </p:txBody>
      </p:sp>
      <p:sp>
        <p:nvSpPr>
          <p:cNvPr id="3" name="object 3"/>
          <p:cNvSpPr txBox="1"/>
          <p:nvPr/>
        </p:nvSpPr>
        <p:spPr>
          <a:xfrm>
            <a:off x="1080019" y="1843544"/>
            <a:ext cx="2554605" cy="3475952"/>
          </a:xfrm>
          <a:prstGeom prst="rect">
            <a:avLst/>
          </a:prstGeom>
        </p:spPr>
        <p:txBody>
          <a:bodyPr vert="horz" wrap="square" lIns="0" tIns="13335" rIns="0" bIns="0" rtlCol="0">
            <a:spAutoFit/>
          </a:bodyPr>
          <a:lstStyle/>
          <a:p>
            <a:pPr marL="354965" indent="-342900">
              <a:lnSpc>
                <a:spcPct val="100000"/>
              </a:lnSpc>
              <a:spcBef>
                <a:spcPts val="1680"/>
              </a:spcBef>
              <a:buFont typeface="Wingdings"/>
              <a:buChar char=""/>
              <a:tabLst>
                <a:tab pos="355600" algn="l"/>
              </a:tabLst>
            </a:pPr>
            <a:r>
              <a:rPr lang="en-IN" sz="2000" dirty="0" smtClean="0">
                <a:latin typeface="Times New Roman"/>
                <a:cs typeface="Times New Roman"/>
              </a:rPr>
              <a:t>Motivation</a:t>
            </a:r>
          </a:p>
          <a:p>
            <a:pPr marL="354965" indent="-342900">
              <a:lnSpc>
                <a:spcPct val="100000"/>
              </a:lnSpc>
              <a:spcBef>
                <a:spcPts val="1680"/>
              </a:spcBef>
              <a:buFont typeface="Wingdings"/>
              <a:buChar char=""/>
              <a:tabLst>
                <a:tab pos="355600" algn="l"/>
              </a:tabLst>
            </a:pPr>
            <a:r>
              <a:rPr sz="2000" dirty="0" smtClean="0">
                <a:latin typeface="Times New Roman"/>
                <a:cs typeface="Times New Roman"/>
              </a:rPr>
              <a:t>Problem</a:t>
            </a:r>
            <a:r>
              <a:rPr sz="2000" spc="-75" dirty="0" smtClean="0">
                <a:latin typeface="Times New Roman"/>
                <a:cs typeface="Times New Roman"/>
              </a:rPr>
              <a:t> </a:t>
            </a:r>
            <a:r>
              <a:rPr sz="2000" spc="-10" dirty="0">
                <a:latin typeface="Times New Roman"/>
                <a:cs typeface="Times New Roman"/>
              </a:rPr>
              <a:t>Statement</a:t>
            </a:r>
            <a:endParaRPr sz="2000" dirty="0">
              <a:latin typeface="Times New Roman"/>
              <a:cs typeface="Times New Roman"/>
            </a:endParaRPr>
          </a:p>
          <a:p>
            <a:pPr marL="354965" indent="-342900">
              <a:lnSpc>
                <a:spcPct val="100000"/>
              </a:lnSpc>
              <a:spcBef>
                <a:spcPts val="1685"/>
              </a:spcBef>
              <a:buFont typeface="Wingdings"/>
              <a:buChar char=""/>
              <a:tabLst>
                <a:tab pos="355600" algn="l"/>
              </a:tabLst>
            </a:pPr>
            <a:r>
              <a:rPr sz="2000" spc="-5" dirty="0">
                <a:latin typeface="Times New Roman"/>
                <a:cs typeface="Times New Roman"/>
              </a:rPr>
              <a:t>Formulation</a:t>
            </a:r>
            <a:endParaRPr sz="2000" dirty="0">
              <a:latin typeface="Times New Roman"/>
              <a:cs typeface="Times New Roman"/>
            </a:endParaRPr>
          </a:p>
          <a:p>
            <a:pPr marL="354965" indent="-342900">
              <a:lnSpc>
                <a:spcPct val="100000"/>
              </a:lnSpc>
              <a:spcBef>
                <a:spcPts val="1675"/>
              </a:spcBef>
              <a:buFont typeface="Wingdings"/>
              <a:buChar char=""/>
              <a:tabLst>
                <a:tab pos="355600" algn="l"/>
              </a:tabLst>
            </a:pPr>
            <a:r>
              <a:rPr sz="2000" spc="-5" dirty="0">
                <a:latin typeface="Times New Roman"/>
                <a:cs typeface="Times New Roman"/>
              </a:rPr>
              <a:t>Results</a:t>
            </a:r>
            <a:r>
              <a:rPr sz="2000" spc="-75" dirty="0">
                <a:latin typeface="Times New Roman"/>
                <a:cs typeface="Times New Roman"/>
              </a:rPr>
              <a:t> </a:t>
            </a:r>
            <a:r>
              <a:rPr sz="2000" dirty="0">
                <a:latin typeface="Times New Roman"/>
                <a:cs typeface="Times New Roman"/>
              </a:rPr>
              <a:t>&amp;</a:t>
            </a:r>
            <a:r>
              <a:rPr sz="2000" spc="-25" dirty="0">
                <a:latin typeface="Times New Roman"/>
                <a:cs typeface="Times New Roman"/>
              </a:rPr>
              <a:t> </a:t>
            </a:r>
            <a:r>
              <a:rPr sz="2000" dirty="0">
                <a:latin typeface="Times New Roman"/>
                <a:cs typeface="Times New Roman"/>
              </a:rPr>
              <a:t>Discussion</a:t>
            </a:r>
          </a:p>
          <a:p>
            <a:pPr marL="354965" indent="-342900">
              <a:lnSpc>
                <a:spcPct val="100000"/>
              </a:lnSpc>
              <a:spcBef>
                <a:spcPts val="1685"/>
              </a:spcBef>
              <a:buFont typeface="Wingdings"/>
              <a:buChar char=""/>
              <a:tabLst>
                <a:tab pos="355600" algn="l"/>
              </a:tabLst>
            </a:pPr>
            <a:r>
              <a:rPr sz="2000" spc="-10" dirty="0">
                <a:latin typeface="Times New Roman"/>
                <a:cs typeface="Times New Roman"/>
              </a:rPr>
              <a:t>Summary</a:t>
            </a:r>
            <a:endParaRPr sz="2000" dirty="0">
              <a:latin typeface="Times New Roman"/>
              <a:cs typeface="Times New Roman"/>
            </a:endParaRPr>
          </a:p>
          <a:p>
            <a:pPr marL="354965" indent="-342900">
              <a:lnSpc>
                <a:spcPct val="100000"/>
              </a:lnSpc>
              <a:spcBef>
                <a:spcPts val="1675"/>
              </a:spcBef>
              <a:buFont typeface="Wingdings"/>
              <a:buChar char=""/>
              <a:tabLst>
                <a:tab pos="355600" algn="l"/>
              </a:tabLst>
            </a:pPr>
            <a:r>
              <a:rPr sz="2000" dirty="0">
                <a:latin typeface="Times New Roman"/>
                <a:cs typeface="Times New Roman"/>
              </a:rPr>
              <a:t>Future</a:t>
            </a:r>
            <a:r>
              <a:rPr sz="2000" spc="-85" dirty="0">
                <a:latin typeface="Times New Roman"/>
                <a:cs typeface="Times New Roman"/>
              </a:rPr>
              <a:t> </a:t>
            </a:r>
            <a:r>
              <a:rPr sz="2000" dirty="0">
                <a:latin typeface="Times New Roman"/>
                <a:cs typeface="Times New Roman"/>
              </a:rPr>
              <a:t>scope</a:t>
            </a:r>
          </a:p>
          <a:p>
            <a:pPr marL="354965" indent="-342900">
              <a:lnSpc>
                <a:spcPct val="100000"/>
              </a:lnSpc>
              <a:spcBef>
                <a:spcPts val="1680"/>
              </a:spcBef>
              <a:buFont typeface="Wingdings"/>
              <a:buChar char=""/>
              <a:tabLst>
                <a:tab pos="355600" algn="l"/>
              </a:tabLst>
            </a:pPr>
            <a:r>
              <a:rPr sz="2000" spc="-5" dirty="0">
                <a:latin typeface="Times New Roman"/>
                <a:cs typeface="Times New Roman"/>
              </a:rPr>
              <a:t>References</a:t>
            </a:r>
            <a:endParaRPr sz="2000" dirty="0">
              <a:latin typeface="Times New Roman"/>
              <a:cs typeface="Times New Roman"/>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4300" y="3705225"/>
            <a:ext cx="4876800" cy="3316293"/>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Text Placeholder 2"/>
          <p:cNvSpPr>
            <a:spLocks noGrp="1"/>
          </p:cNvSpPr>
          <p:nvPr>
            <p:ph type="body" idx="1"/>
          </p:nvPr>
        </p:nvSpPr>
        <p:spPr>
          <a:xfrm>
            <a:off x="534670" y="1114425"/>
            <a:ext cx="9624060" cy="5616511"/>
          </a:xfrm>
        </p:spPr>
        <p:txBody>
          <a:bodyPr/>
          <a:lstStyle/>
          <a:p>
            <a:endParaRPr lang="en-IN"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1571625"/>
            <a:ext cx="8458200" cy="5334000"/>
          </a:xfrm>
          <a:prstGeom prst="rect">
            <a:avLst/>
          </a:prstGeom>
        </p:spPr>
      </p:pic>
    </p:spTree>
    <p:extLst>
      <p:ext uri="{BB962C8B-B14F-4D97-AF65-F5344CB8AC3E}">
        <p14:creationId xmlns:p14="http://schemas.microsoft.com/office/powerpoint/2010/main" val="32259756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31900" y="671354"/>
            <a:ext cx="2666481" cy="443070"/>
          </a:xfrm>
          <a:prstGeom prst="rect">
            <a:avLst/>
          </a:prstGeom>
        </p:spPr>
        <p:txBody>
          <a:bodyPr vert="horz" wrap="square" lIns="0" tIns="12065" rIns="0" bIns="0" rtlCol="0">
            <a:spAutoFit/>
          </a:bodyPr>
          <a:lstStyle/>
          <a:p>
            <a:pPr marL="12700">
              <a:lnSpc>
                <a:spcPct val="100000"/>
              </a:lnSpc>
              <a:spcBef>
                <a:spcPts val="95"/>
              </a:spcBef>
            </a:pPr>
            <a:r>
              <a:rPr lang="en-US" u="sng" spc="-5" dirty="0" smtClean="0">
                <a:solidFill>
                  <a:srgbClr val="18C641"/>
                </a:solidFill>
              </a:rPr>
              <a:t>MOTIVATION</a:t>
            </a:r>
            <a:endParaRPr u="sng" spc="-5" dirty="0">
              <a:solidFill>
                <a:srgbClr val="18C641"/>
              </a:solidFill>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9"/>
              </a:lnSpc>
            </a:pPr>
            <a:fld id="{81D60167-4931-47E6-BA6A-407CBD079E47}" type="slidenum">
              <a:rPr spc="-5" dirty="0"/>
              <a:t>3</a:t>
            </a:fld>
            <a:endParaRPr spc="-5" dirty="0"/>
          </a:p>
        </p:txBody>
      </p:sp>
      <p:sp>
        <p:nvSpPr>
          <p:cNvPr id="3" name="object 3"/>
          <p:cNvSpPr txBox="1"/>
          <p:nvPr/>
        </p:nvSpPr>
        <p:spPr>
          <a:xfrm>
            <a:off x="1080018" y="1114424"/>
            <a:ext cx="9067282" cy="7361631"/>
          </a:xfrm>
          <a:prstGeom prst="rect">
            <a:avLst/>
          </a:prstGeom>
        </p:spPr>
        <p:txBody>
          <a:bodyPr vert="horz" wrap="square" lIns="0" tIns="13335" rIns="0" bIns="0" rtlCol="0">
            <a:spAutoFit/>
          </a:bodyPr>
          <a:lstStyle/>
          <a:p>
            <a:pPr marL="354965" indent="-342900">
              <a:lnSpc>
                <a:spcPct val="150000"/>
              </a:lnSpc>
              <a:spcBef>
                <a:spcPts val="105"/>
              </a:spcBef>
              <a:buFont typeface="Wingdings" pitchFamily="2" charset="2"/>
              <a:buChar char="Ø"/>
              <a:tabLst>
                <a:tab pos="354965" algn="l"/>
                <a:tab pos="355600" algn="l"/>
              </a:tabLst>
            </a:pPr>
            <a:r>
              <a:rPr lang="en-US" altLang="en-US" sz="2000" dirty="0" smtClean="0">
                <a:latin typeface="Times New Roman" pitchFamily="18" charset="0"/>
              </a:rPr>
              <a:t>Typing is a fundamental skill, and it is still one of the most important computer skills you can learn. </a:t>
            </a:r>
          </a:p>
          <a:p>
            <a:pPr marL="354965" indent="-342900">
              <a:lnSpc>
                <a:spcPct val="150000"/>
              </a:lnSpc>
              <a:spcBef>
                <a:spcPts val="105"/>
              </a:spcBef>
              <a:buFont typeface="Wingdings" pitchFamily="2" charset="2"/>
              <a:buChar char="Ø"/>
              <a:tabLst>
                <a:tab pos="354965" algn="l"/>
                <a:tab pos="355600" algn="l"/>
              </a:tabLst>
            </a:pPr>
            <a:r>
              <a:rPr lang="en-US" altLang="en-US" sz="2000" dirty="0" smtClean="0">
                <a:latin typeface="Times New Roman" pitchFamily="18" charset="0"/>
              </a:rPr>
              <a:t>Learning to type fast and accurately will help you in many ways in life, and it should be considered an essential skill for anyone who sees themselves working with a computer in some capacity</a:t>
            </a:r>
          </a:p>
          <a:p>
            <a:pPr marL="354965" indent="-342900">
              <a:lnSpc>
                <a:spcPct val="150000"/>
              </a:lnSpc>
              <a:spcBef>
                <a:spcPts val="105"/>
              </a:spcBef>
              <a:buFont typeface="Wingdings" pitchFamily="2" charset="2"/>
              <a:buChar char="Ø"/>
              <a:tabLst>
                <a:tab pos="354965" algn="l"/>
                <a:tab pos="355600" algn="l"/>
              </a:tabLst>
            </a:pPr>
            <a:r>
              <a:rPr lang="en-US" altLang="en-US" sz="2000" dirty="0" smtClean="0">
                <a:latin typeface="Times New Roman" pitchFamily="18" charset="0"/>
              </a:rPr>
              <a:t>In this pandemic situation most of the people are doing work from home </a:t>
            </a:r>
            <a:endParaRPr lang="en-US" altLang="en-US" sz="2000" dirty="0">
              <a:latin typeface="Times New Roman" pitchFamily="18" charset="0"/>
            </a:endParaRPr>
          </a:p>
          <a:p>
            <a:pPr marL="12065">
              <a:lnSpc>
                <a:spcPct val="150000"/>
              </a:lnSpc>
              <a:spcBef>
                <a:spcPts val="105"/>
              </a:spcBef>
              <a:tabLst>
                <a:tab pos="354965" algn="l"/>
                <a:tab pos="355600" algn="l"/>
              </a:tabLst>
            </a:pPr>
            <a:r>
              <a:rPr lang="en-US" altLang="en-US" sz="2000" dirty="0">
                <a:latin typeface="Times New Roman" pitchFamily="18" charset="0"/>
              </a:rPr>
              <a:t> </a:t>
            </a:r>
            <a:r>
              <a:rPr lang="en-US" altLang="en-US" sz="2000" dirty="0" smtClean="0">
                <a:latin typeface="Times New Roman" pitchFamily="18" charset="0"/>
              </a:rPr>
              <a:t>     and are engaged with more work and are spending more time with computers</a:t>
            </a:r>
          </a:p>
          <a:p>
            <a:pPr marL="354965" indent="-342900">
              <a:lnSpc>
                <a:spcPct val="150000"/>
              </a:lnSpc>
              <a:spcBef>
                <a:spcPts val="105"/>
              </a:spcBef>
              <a:buFont typeface="Wingdings" pitchFamily="2" charset="2"/>
              <a:buChar char="Ø"/>
              <a:tabLst>
                <a:tab pos="354965" algn="l"/>
                <a:tab pos="355600" algn="l"/>
              </a:tabLst>
            </a:pPr>
            <a:r>
              <a:rPr lang="en-US" altLang="en-US" sz="2000" dirty="0" smtClean="0">
                <a:latin typeface="Times New Roman" pitchFamily="18" charset="0"/>
              </a:rPr>
              <a:t>Speed typing plays a major role in completing their work faster and be more productive.</a:t>
            </a:r>
          </a:p>
          <a:p>
            <a:pPr marL="354965" indent="-342900">
              <a:lnSpc>
                <a:spcPct val="150000"/>
              </a:lnSpc>
              <a:spcBef>
                <a:spcPts val="105"/>
              </a:spcBef>
              <a:buFont typeface="Wingdings" pitchFamily="2" charset="2"/>
              <a:buChar char="Ø"/>
              <a:tabLst>
                <a:tab pos="354965" algn="l"/>
                <a:tab pos="355600" algn="l"/>
              </a:tabLst>
            </a:pPr>
            <a:r>
              <a:rPr lang="en-US" altLang="en-US" sz="2000" dirty="0" smtClean="0">
                <a:latin typeface="Times New Roman" pitchFamily="18" charset="0"/>
              </a:rPr>
              <a:t>The productivity of a business depends on how things are done faster. To complete your work faster it is important to develop typing skills. </a:t>
            </a:r>
          </a:p>
          <a:p>
            <a:pPr marL="354965" indent="-342900">
              <a:lnSpc>
                <a:spcPct val="150000"/>
              </a:lnSpc>
              <a:spcBef>
                <a:spcPts val="105"/>
              </a:spcBef>
              <a:buFont typeface="Wingdings" pitchFamily="2" charset="2"/>
              <a:buChar char="Ø"/>
              <a:tabLst>
                <a:tab pos="354965" algn="l"/>
                <a:tab pos="355600" algn="l"/>
              </a:tabLst>
            </a:pPr>
            <a:r>
              <a:rPr lang="en-US" altLang="en-US" sz="2000" dirty="0" smtClean="0">
                <a:latin typeface="Times New Roman" pitchFamily="18" charset="0"/>
              </a:rPr>
              <a:t>Typing helps you to work comfortably on the computer, it aids in communicating with colleagues and customers, creating documents, and finding new information.</a:t>
            </a:r>
          </a:p>
          <a:p>
            <a:pPr marL="354965" indent="-342900">
              <a:spcBef>
                <a:spcPts val="105"/>
              </a:spcBef>
              <a:buFont typeface="Wingdings" pitchFamily="2" charset="2"/>
              <a:buChar char="Ø"/>
              <a:tabLst>
                <a:tab pos="354965" algn="l"/>
                <a:tab pos="355600" algn="l"/>
              </a:tabLst>
            </a:pPr>
            <a:endParaRPr lang="en-US" altLang="en-US" sz="2000" dirty="0" smtClean="0">
              <a:latin typeface="Times New Roman" pitchFamily="18" charset="0"/>
            </a:endParaRPr>
          </a:p>
          <a:p>
            <a:pPr marL="354965" indent="-342900">
              <a:spcBef>
                <a:spcPts val="105"/>
              </a:spcBef>
              <a:buFont typeface="Wingdings" pitchFamily="2" charset="2"/>
              <a:buChar char="Ø"/>
              <a:tabLst>
                <a:tab pos="354965" algn="l"/>
                <a:tab pos="355600" algn="l"/>
              </a:tabLst>
            </a:pPr>
            <a:endParaRPr lang="en-US" altLang="en-US" sz="2000" dirty="0" smtClean="0">
              <a:latin typeface="Times New Roman" pitchFamily="18" charset="0"/>
            </a:endParaRPr>
          </a:p>
          <a:p>
            <a:pPr marL="354965" indent="-342900">
              <a:spcBef>
                <a:spcPts val="105"/>
              </a:spcBef>
              <a:buFont typeface="Wingdings" pitchFamily="2" charset="2"/>
              <a:buChar char="Ø"/>
              <a:tabLst>
                <a:tab pos="354965" algn="l"/>
                <a:tab pos="355600" algn="l"/>
              </a:tabLst>
            </a:pPr>
            <a:endParaRPr lang="en-US" altLang="en-US" sz="2000" dirty="0" smtClean="0">
              <a:latin typeface="Times New Roman" pitchFamily="18" charset="0"/>
            </a:endParaRPr>
          </a:p>
          <a:p>
            <a:pPr marL="12065">
              <a:lnSpc>
                <a:spcPct val="100000"/>
              </a:lnSpc>
              <a:spcBef>
                <a:spcPts val="105"/>
              </a:spcBef>
              <a:tabLst>
                <a:tab pos="354965" algn="l"/>
                <a:tab pos="355600" algn="l"/>
              </a:tabLst>
            </a:pPr>
            <a:endParaRPr sz="2000" dirty="0">
              <a:latin typeface="Times New Roman"/>
              <a:cs typeface="Times New Roman"/>
            </a:endParaRPr>
          </a:p>
        </p:txBody>
      </p:sp>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29840" r="27532"/>
          <a:stretch/>
        </p:blipFill>
        <p:spPr>
          <a:xfrm>
            <a:off x="9370960" y="3019425"/>
            <a:ext cx="1200520" cy="1995488"/>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56264" y="890985"/>
            <a:ext cx="4723836" cy="443070"/>
          </a:xfrm>
          <a:prstGeom prst="rect">
            <a:avLst/>
          </a:prstGeom>
        </p:spPr>
        <p:txBody>
          <a:bodyPr vert="horz" wrap="square" lIns="0" tIns="12065" rIns="0" bIns="0" rtlCol="0">
            <a:spAutoFit/>
          </a:bodyPr>
          <a:lstStyle/>
          <a:p>
            <a:pPr marL="12700">
              <a:lnSpc>
                <a:spcPct val="100000"/>
              </a:lnSpc>
              <a:spcBef>
                <a:spcPts val="95"/>
              </a:spcBef>
            </a:pPr>
            <a:r>
              <a:rPr lang="en-US" u="sng" dirty="0" smtClean="0">
                <a:solidFill>
                  <a:srgbClr val="18C641"/>
                </a:solidFill>
              </a:rPr>
              <a:t>PROBLEM STATEMENT</a:t>
            </a:r>
            <a:endParaRPr u="sng" spc="-5" dirty="0">
              <a:solidFill>
                <a:srgbClr val="18C641"/>
              </a:solidFill>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9"/>
              </a:lnSpc>
            </a:pPr>
            <a:fld id="{81D60167-4931-47E6-BA6A-407CBD079E47}" type="slidenum">
              <a:rPr spc="-5" dirty="0"/>
              <a:t>4</a:t>
            </a:fld>
            <a:endParaRPr spc="-5" dirty="0"/>
          </a:p>
        </p:txBody>
      </p:sp>
      <p:sp>
        <p:nvSpPr>
          <p:cNvPr id="3" name="object 3"/>
          <p:cNvSpPr txBox="1"/>
          <p:nvPr/>
        </p:nvSpPr>
        <p:spPr>
          <a:xfrm>
            <a:off x="1022693" y="1757683"/>
            <a:ext cx="8914881" cy="6068777"/>
          </a:xfrm>
          <a:prstGeom prst="rect">
            <a:avLst/>
          </a:prstGeom>
        </p:spPr>
        <p:txBody>
          <a:bodyPr vert="horz" wrap="square" lIns="0" tIns="13335" rIns="0" bIns="0" rtlCol="0">
            <a:spAutoFit/>
          </a:bodyPr>
          <a:lstStyle/>
          <a:p>
            <a:pPr>
              <a:lnSpc>
                <a:spcPct val="150000"/>
              </a:lnSpc>
              <a:spcBef>
                <a:spcPts val="2313"/>
              </a:spcBef>
              <a:spcAft>
                <a:spcPts val="2313"/>
              </a:spcAft>
            </a:pPr>
            <a:r>
              <a:rPr lang="en-US" altLang="en-US" sz="2000" dirty="0" smtClean="0">
                <a:latin typeface="Times New Roman" pitchFamily="18" charset="0"/>
              </a:rPr>
              <a:t>Most of the people spend a lot of time on their computers due to heavy work and due to lack of speed typing the duration of their work time increases which in turn shows an effect on their health.</a:t>
            </a:r>
          </a:p>
          <a:p>
            <a:pPr>
              <a:lnSpc>
                <a:spcPct val="150000"/>
              </a:lnSpc>
              <a:defRPr/>
            </a:pPr>
            <a:r>
              <a:rPr lang="en-US" sz="2000" dirty="0" smtClean="0">
                <a:latin typeface="Times New Roman"/>
              </a:rPr>
              <a:t>And this </a:t>
            </a:r>
            <a:r>
              <a:rPr lang="en-US" sz="2000" dirty="0">
                <a:latin typeface="Times New Roman"/>
              </a:rPr>
              <a:t>project helps in</a:t>
            </a:r>
          </a:p>
          <a:p>
            <a:pPr marL="457200" indent="-457200" algn="just">
              <a:lnSpc>
                <a:spcPct val="150000"/>
              </a:lnSpc>
              <a:buFont typeface="Wingdings" panose="05000000000000000000" pitchFamily="2" charset="2"/>
              <a:buChar char="Ø"/>
              <a:defRPr/>
            </a:pPr>
            <a:r>
              <a:rPr lang="en-US" sz="2000" dirty="0">
                <a:latin typeface="Times New Roman"/>
              </a:rPr>
              <a:t>Improving your typing accuracy and speed through which you can save a lot of time and be more productive</a:t>
            </a:r>
          </a:p>
          <a:p>
            <a:pPr marL="342900" indent="-342900" algn="just">
              <a:lnSpc>
                <a:spcPct val="150000"/>
              </a:lnSpc>
              <a:buFont typeface="Wingdings" panose="05000000000000000000" pitchFamily="2" charset="2"/>
              <a:buChar char="Ø"/>
              <a:defRPr/>
            </a:pPr>
            <a:r>
              <a:rPr lang="en-US" sz="2000" dirty="0">
                <a:latin typeface="Times New Roman"/>
              </a:rPr>
              <a:t> </a:t>
            </a:r>
            <a:r>
              <a:rPr lang="en-US" sz="2000" dirty="0" smtClean="0">
                <a:latin typeface="Times New Roman"/>
              </a:rPr>
              <a:t>Testing </a:t>
            </a:r>
            <a:r>
              <a:rPr lang="en-US" sz="2000" dirty="0">
                <a:latin typeface="Times New Roman"/>
              </a:rPr>
              <a:t>your wpm (word per minute) speed and accuracy.</a:t>
            </a:r>
          </a:p>
          <a:p>
            <a:pPr marL="342900" indent="-342900" algn="just">
              <a:lnSpc>
                <a:spcPct val="150000"/>
              </a:lnSpc>
              <a:buFont typeface="Wingdings" panose="05000000000000000000" pitchFamily="2" charset="2"/>
              <a:buChar char="Ø"/>
              <a:defRPr/>
            </a:pPr>
            <a:r>
              <a:rPr lang="en-US" sz="2000" dirty="0">
                <a:latin typeface="Times New Roman"/>
              </a:rPr>
              <a:t> </a:t>
            </a:r>
            <a:r>
              <a:rPr lang="en-US" sz="2000" dirty="0" smtClean="0">
                <a:latin typeface="Times New Roman"/>
              </a:rPr>
              <a:t>It </a:t>
            </a:r>
            <a:r>
              <a:rPr lang="en-US" sz="2000" dirty="0">
                <a:latin typeface="Times New Roman"/>
              </a:rPr>
              <a:t>is a simple, most straightforward, and an easy way to learn </a:t>
            </a:r>
            <a:r>
              <a:rPr lang="en-US" sz="2000" dirty="0" smtClean="0">
                <a:latin typeface="Times New Roman"/>
              </a:rPr>
              <a:t>touch </a:t>
            </a:r>
            <a:r>
              <a:rPr lang="en-US" sz="2000" dirty="0">
                <a:latin typeface="Times New Roman"/>
              </a:rPr>
              <a:t>for people of all </a:t>
            </a:r>
            <a:r>
              <a:rPr lang="en-US" sz="2000" dirty="0" smtClean="0">
                <a:latin typeface="Times New Roman"/>
              </a:rPr>
              <a:t>          ages</a:t>
            </a:r>
            <a:r>
              <a:rPr lang="en-US" sz="2000" dirty="0">
                <a:latin typeface="Times New Roman"/>
              </a:rPr>
              <a:t>.</a:t>
            </a:r>
          </a:p>
          <a:p>
            <a:pPr marL="342900" indent="-342900" algn="just">
              <a:lnSpc>
                <a:spcPct val="150000"/>
              </a:lnSpc>
              <a:buFont typeface="Wingdings" panose="05000000000000000000" pitchFamily="2" charset="2"/>
              <a:buChar char="Ø"/>
              <a:defRPr/>
            </a:pPr>
            <a:r>
              <a:rPr lang="en-US" sz="2000" dirty="0">
                <a:latin typeface="Times New Roman"/>
              </a:rPr>
              <a:t>  </a:t>
            </a:r>
            <a:r>
              <a:rPr lang="en-US" sz="2000" dirty="0" smtClean="0">
                <a:latin typeface="Times New Roman"/>
              </a:rPr>
              <a:t>Enhancing </a:t>
            </a:r>
            <a:r>
              <a:rPr lang="en-US" sz="2000" dirty="0">
                <a:latin typeface="Times New Roman"/>
              </a:rPr>
              <a:t>your overall computer skills.</a:t>
            </a:r>
          </a:p>
          <a:p>
            <a:pPr marL="342900" indent="-342900" algn="just">
              <a:lnSpc>
                <a:spcPct val="150000"/>
              </a:lnSpc>
              <a:buFont typeface="Wingdings" panose="05000000000000000000" pitchFamily="2" charset="2"/>
              <a:buChar char="Ø"/>
              <a:defRPr/>
            </a:pPr>
            <a:r>
              <a:rPr lang="en-US" sz="2000" dirty="0">
                <a:latin typeface="Times New Roman"/>
              </a:rPr>
              <a:t>  </a:t>
            </a:r>
            <a:r>
              <a:rPr lang="en-US" sz="2000" dirty="0" smtClean="0">
                <a:latin typeface="Times New Roman"/>
              </a:rPr>
              <a:t>Analyzing </a:t>
            </a:r>
            <a:r>
              <a:rPr lang="en-US" sz="2000" dirty="0">
                <a:latin typeface="Times New Roman"/>
              </a:rPr>
              <a:t>and trains your skills.</a:t>
            </a:r>
          </a:p>
          <a:p>
            <a:pPr>
              <a:lnSpc>
                <a:spcPts val="3438"/>
              </a:lnSpc>
              <a:spcBef>
                <a:spcPts val="2313"/>
              </a:spcBef>
              <a:spcAft>
                <a:spcPts val="2313"/>
              </a:spcAft>
            </a:pPr>
            <a:endParaRPr lang="en-US" altLang="en-US" sz="2000" dirty="0" smtClean="0">
              <a:latin typeface="Times New Roman"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70700" y="5759961"/>
            <a:ext cx="3142880" cy="2022733"/>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56264" y="890985"/>
            <a:ext cx="2895036" cy="443070"/>
          </a:xfrm>
          <a:prstGeom prst="rect">
            <a:avLst/>
          </a:prstGeom>
        </p:spPr>
        <p:txBody>
          <a:bodyPr vert="horz" wrap="square" lIns="0" tIns="12065" rIns="0" bIns="0" rtlCol="0">
            <a:spAutoFit/>
          </a:bodyPr>
          <a:lstStyle/>
          <a:p>
            <a:pPr marL="12700">
              <a:lnSpc>
                <a:spcPct val="100000"/>
              </a:lnSpc>
              <a:spcBef>
                <a:spcPts val="95"/>
              </a:spcBef>
            </a:pPr>
            <a:r>
              <a:rPr lang="en-US" u="sng" spc="-5" dirty="0" smtClean="0">
                <a:solidFill>
                  <a:srgbClr val="18C641"/>
                </a:solidFill>
                <a:latin typeface="Times New Roman"/>
                <a:cs typeface="Times New Roman"/>
              </a:rPr>
              <a:t>FORMULATION</a:t>
            </a:r>
            <a:endParaRPr u="sng" spc="-5" dirty="0">
              <a:solidFill>
                <a:srgbClr val="18C641"/>
              </a:solidFill>
              <a:latin typeface="Times New Roman"/>
              <a:cs typeface="Times New Roman"/>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9"/>
              </a:lnSpc>
            </a:pPr>
            <a:fld id="{81D60167-4931-47E6-BA6A-407CBD079E47}" type="slidenum">
              <a:rPr spc="-5" dirty="0"/>
              <a:t>5</a:t>
            </a:fld>
            <a:endParaRPr spc="-5" dirty="0"/>
          </a:p>
        </p:txBody>
      </p:sp>
      <p:sp>
        <p:nvSpPr>
          <p:cNvPr id="3" name="object 3"/>
          <p:cNvSpPr txBox="1"/>
          <p:nvPr/>
        </p:nvSpPr>
        <p:spPr>
          <a:xfrm>
            <a:off x="1080019" y="1787124"/>
            <a:ext cx="6635115" cy="330835"/>
          </a:xfrm>
          <a:prstGeom prst="rect">
            <a:avLst/>
          </a:prstGeom>
        </p:spPr>
        <p:txBody>
          <a:bodyPr vert="horz" wrap="square" lIns="0" tIns="13335" rIns="0" bIns="0" rtlCol="0">
            <a:spAutoFit/>
          </a:bodyPr>
          <a:lstStyle/>
          <a:p>
            <a:pPr marL="12065">
              <a:lnSpc>
                <a:spcPct val="100000"/>
              </a:lnSpc>
              <a:spcBef>
                <a:spcPts val="105"/>
              </a:spcBef>
              <a:tabLst>
                <a:tab pos="354965" algn="l"/>
                <a:tab pos="355600" algn="l"/>
              </a:tabLst>
            </a:pPr>
            <a:endParaRPr sz="2000" dirty="0">
              <a:latin typeface="Times New Roman"/>
              <a:cs typeface="Times New Roman"/>
            </a:endParaRPr>
          </a:p>
        </p:txBody>
      </p:sp>
      <p:sp>
        <p:nvSpPr>
          <p:cNvPr id="5" name="Rectangle 4"/>
          <p:cNvSpPr/>
          <p:nvPr/>
        </p:nvSpPr>
        <p:spPr>
          <a:xfrm>
            <a:off x="850900" y="1495425"/>
            <a:ext cx="8991081" cy="5859553"/>
          </a:xfrm>
          <a:prstGeom prst="rect">
            <a:avLst/>
          </a:prstGeom>
        </p:spPr>
        <p:txBody>
          <a:bodyPr wrap="square">
            <a:spAutoFit/>
          </a:bodyPr>
          <a:lstStyle/>
          <a:p>
            <a:pPr marL="488442" indent="-285750" algn="just">
              <a:lnSpc>
                <a:spcPct val="150000"/>
              </a:lnSpc>
              <a:buFont typeface="Wingdings" pitchFamily="2" charset="2"/>
              <a:buChar char="Ø"/>
              <a:defRPr/>
            </a:pPr>
            <a:r>
              <a:rPr lang="en-US" dirty="0" smtClean="0">
                <a:latin typeface="Times New Roman"/>
              </a:rPr>
              <a:t>The modules which are needed to be imported are tkinter,pyttsx3,random</a:t>
            </a:r>
          </a:p>
          <a:p>
            <a:pPr marL="488442" indent="-285750" algn="just">
              <a:lnSpc>
                <a:spcPct val="150000"/>
              </a:lnSpc>
              <a:buFont typeface="Wingdings" pitchFamily="2" charset="2"/>
              <a:buChar char="Ø"/>
              <a:defRPr/>
            </a:pPr>
            <a:r>
              <a:rPr lang="en-US" dirty="0" smtClean="0">
                <a:latin typeface="Times New Roman"/>
              </a:rPr>
              <a:t>The file test.txt stores Welcome</a:t>
            </a:r>
          </a:p>
          <a:p>
            <a:pPr marL="488442" indent="-285750" algn="just">
              <a:lnSpc>
                <a:spcPct val="150000"/>
              </a:lnSpc>
              <a:buFont typeface="Wingdings" pitchFamily="2" charset="2"/>
              <a:buChar char="Ø"/>
              <a:defRPr/>
            </a:pPr>
            <a:r>
              <a:rPr lang="en-US" dirty="0" smtClean="0">
                <a:latin typeface="Times New Roman"/>
              </a:rPr>
              <a:t>The file highscore.txt stores the highest score</a:t>
            </a:r>
          </a:p>
          <a:p>
            <a:pPr marL="488442" indent="-285750" algn="just">
              <a:lnSpc>
                <a:spcPct val="150000"/>
              </a:lnSpc>
              <a:buFont typeface="Wingdings" pitchFamily="2" charset="2"/>
              <a:buChar char="Ø"/>
              <a:defRPr/>
            </a:pPr>
            <a:r>
              <a:rPr lang="en-US" dirty="0" smtClean="0">
                <a:latin typeface="Times New Roman"/>
              </a:rPr>
              <a:t>The file words.py contains all the lines which are displayed to the user</a:t>
            </a:r>
          </a:p>
          <a:p>
            <a:pPr marL="488442" indent="-285750" algn="just">
              <a:lnSpc>
                <a:spcPct val="150000"/>
              </a:lnSpc>
              <a:buFont typeface="Wingdings" pitchFamily="2" charset="2"/>
              <a:buChar char="Ø"/>
              <a:defRPr/>
            </a:pPr>
            <a:r>
              <a:rPr lang="en-US" dirty="0" smtClean="0">
                <a:latin typeface="Times New Roman"/>
              </a:rPr>
              <a:t>The file tips.pptx contains the tips to improve typing speed</a:t>
            </a:r>
          </a:p>
          <a:p>
            <a:pPr marL="488442" indent="-285750" algn="just">
              <a:lnSpc>
                <a:spcPct val="150000"/>
              </a:lnSpc>
              <a:buFont typeface="Wingdings" pitchFamily="2" charset="2"/>
              <a:buChar char="Ø"/>
              <a:defRPr/>
            </a:pPr>
            <a:r>
              <a:rPr lang="en-US" dirty="0" smtClean="0">
                <a:latin typeface="Times New Roman"/>
              </a:rPr>
              <a:t>The user can access the tips by clicking on tips button</a:t>
            </a:r>
          </a:p>
          <a:p>
            <a:pPr marL="488442" indent="-285750" algn="just">
              <a:lnSpc>
                <a:spcPct val="150000"/>
              </a:lnSpc>
              <a:buFont typeface="Wingdings" pitchFamily="2" charset="2"/>
              <a:buChar char="Ø"/>
              <a:defRPr/>
            </a:pPr>
            <a:r>
              <a:rPr lang="en-US" dirty="0" smtClean="0">
                <a:latin typeface="Times New Roman"/>
              </a:rPr>
              <a:t>A method </a:t>
            </a:r>
            <a:r>
              <a:rPr lang="en-US" dirty="0" smtClean="0">
                <a:latin typeface="Times New Roman"/>
              </a:rPr>
              <a:t>lev </a:t>
            </a:r>
            <a:r>
              <a:rPr lang="en-US" dirty="0" smtClean="0">
                <a:latin typeface="Times New Roman"/>
              </a:rPr>
              <a:t>is created which displays a window to choose the levels </a:t>
            </a:r>
          </a:p>
          <a:p>
            <a:pPr marL="488442" indent="-285750" algn="just">
              <a:lnSpc>
                <a:spcPct val="150000"/>
              </a:lnSpc>
              <a:buFont typeface="Wingdings" pitchFamily="2" charset="2"/>
              <a:buChar char="Ø"/>
              <a:defRPr/>
            </a:pPr>
            <a:r>
              <a:rPr lang="en-US" dirty="0" smtClean="0">
                <a:latin typeface="Times New Roman"/>
              </a:rPr>
              <a:t>A method level1 is created for level 1 which calculates </a:t>
            </a:r>
            <a:r>
              <a:rPr lang="en-US" dirty="0" err="1" smtClean="0">
                <a:latin typeface="Times New Roman"/>
              </a:rPr>
              <a:t>wpm,speed</a:t>
            </a:r>
            <a:r>
              <a:rPr lang="en-US" dirty="0" smtClean="0">
                <a:latin typeface="Times New Roman"/>
              </a:rPr>
              <a:t> and accuracy for which the sentences are picked up randomly from the words1 list in words.py file</a:t>
            </a:r>
          </a:p>
          <a:p>
            <a:pPr marL="202692" algn="just">
              <a:lnSpc>
                <a:spcPct val="150000"/>
              </a:lnSpc>
              <a:defRPr/>
            </a:pPr>
            <a:r>
              <a:rPr lang="en-US" dirty="0" smtClean="0">
                <a:latin typeface="Times New Roman"/>
              </a:rPr>
              <a:t>Calculations involved are:</a:t>
            </a:r>
          </a:p>
          <a:p>
            <a:pPr marL="488442" indent="-285750" algn="just">
              <a:lnSpc>
                <a:spcPct val="150000"/>
              </a:lnSpc>
              <a:buFont typeface="Wingdings" pitchFamily="2" charset="2"/>
              <a:buChar char="Ø"/>
              <a:defRPr/>
            </a:pPr>
            <a:r>
              <a:rPr lang="en-US" dirty="0">
                <a:latin typeface="Times New Roman"/>
              </a:rPr>
              <a:t>accuracy=(count*100)/</a:t>
            </a:r>
            <a:r>
              <a:rPr lang="en-US" dirty="0" err="1" smtClean="0">
                <a:latin typeface="Times New Roman"/>
              </a:rPr>
              <a:t>len</a:t>
            </a:r>
            <a:r>
              <a:rPr lang="en-US" dirty="0" smtClean="0">
                <a:latin typeface="Times New Roman"/>
              </a:rPr>
              <a:t>(words1[word1])</a:t>
            </a:r>
            <a:endParaRPr lang="en-US" dirty="0" smtClean="0">
              <a:latin typeface="Times New Roman"/>
            </a:endParaRPr>
          </a:p>
          <a:p>
            <a:pPr marL="488442" indent="-285750" algn="just">
              <a:lnSpc>
                <a:spcPct val="150000"/>
              </a:lnSpc>
              <a:buFont typeface="Wingdings" pitchFamily="2" charset="2"/>
              <a:buChar char="Ø"/>
              <a:defRPr/>
            </a:pPr>
            <a:r>
              <a:rPr lang="en-US" dirty="0">
                <a:latin typeface="Times New Roman"/>
              </a:rPr>
              <a:t>wpm=</a:t>
            </a:r>
            <a:r>
              <a:rPr lang="en-US" dirty="0" err="1">
                <a:latin typeface="Times New Roman"/>
              </a:rPr>
              <a:t>len</a:t>
            </a:r>
            <a:r>
              <a:rPr lang="en-US" dirty="0">
                <a:latin typeface="Times New Roman"/>
              </a:rPr>
              <a:t>(answer)/4</a:t>
            </a:r>
          </a:p>
          <a:p>
            <a:pPr marL="202692" algn="just">
              <a:lnSpc>
                <a:spcPct val="150000"/>
              </a:lnSpc>
              <a:defRPr/>
            </a:pPr>
            <a:r>
              <a:rPr lang="en-US" dirty="0" smtClean="0">
                <a:latin typeface="Times New Roman"/>
              </a:rPr>
              <a:t>      wpm=</a:t>
            </a:r>
            <a:r>
              <a:rPr lang="en-US" dirty="0" err="1" smtClean="0">
                <a:latin typeface="Times New Roman"/>
              </a:rPr>
              <a:t>int</a:t>
            </a:r>
            <a:r>
              <a:rPr lang="en-US" dirty="0" smtClean="0">
                <a:latin typeface="Times New Roman"/>
              </a:rPr>
              <a:t>(wpm</a:t>
            </a:r>
            <a:r>
              <a:rPr lang="en-US" dirty="0">
                <a:latin typeface="Times New Roman"/>
              </a:rPr>
              <a:t>/(</a:t>
            </a:r>
            <a:r>
              <a:rPr lang="en-US" dirty="0" err="1">
                <a:latin typeface="Times New Roman"/>
              </a:rPr>
              <a:t>time_taken</a:t>
            </a:r>
            <a:r>
              <a:rPr lang="en-US" dirty="0">
                <a:latin typeface="Times New Roman"/>
              </a:rPr>
              <a:t>/60</a:t>
            </a:r>
            <a:r>
              <a:rPr lang="en-US" dirty="0" smtClean="0">
                <a:latin typeface="Times New Roman"/>
              </a:rPr>
              <a:t>))</a:t>
            </a:r>
          </a:p>
          <a:p>
            <a:pPr marL="488442" indent="-285750" algn="just">
              <a:lnSpc>
                <a:spcPct val="150000"/>
              </a:lnSpc>
              <a:buFont typeface="Wingdings" pitchFamily="2" charset="2"/>
              <a:buChar char="Ø"/>
              <a:defRPr/>
            </a:pPr>
            <a:r>
              <a:rPr lang="en-US" dirty="0" err="1">
                <a:latin typeface="Times New Roman"/>
              </a:rPr>
              <a:t>time_taken</a:t>
            </a:r>
            <a:r>
              <a:rPr lang="en-US" dirty="0">
                <a:latin typeface="Times New Roman"/>
              </a:rPr>
              <a:t>=end-start</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3934" y="5457825"/>
            <a:ext cx="4260966" cy="2188852"/>
          </a:xfrm>
          <a:prstGeom prst="rect">
            <a:avLst/>
          </a:prstGeom>
        </p:spPr>
      </p:pic>
    </p:spTree>
    <p:extLst>
      <p:ext uri="{BB962C8B-B14F-4D97-AF65-F5344CB8AC3E}">
        <p14:creationId xmlns:p14="http://schemas.microsoft.com/office/powerpoint/2010/main" val="41343064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84300" y="586105"/>
            <a:ext cx="3013276" cy="443070"/>
          </a:xfrm>
          <a:prstGeom prst="rect">
            <a:avLst/>
          </a:prstGeom>
        </p:spPr>
        <p:txBody>
          <a:bodyPr vert="horz" wrap="square" lIns="0" tIns="12065" rIns="0" bIns="0" rtlCol="0">
            <a:spAutoFit/>
          </a:bodyPr>
          <a:lstStyle/>
          <a:p>
            <a:pPr marL="12700">
              <a:lnSpc>
                <a:spcPct val="100000"/>
              </a:lnSpc>
              <a:spcBef>
                <a:spcPts val="95"/>
              </a:spcBef>
            </a:pPr>
            <a:r>
              <a:rPr lang="en-US" u="sng" spc="-5" dirty="0" smtClean="0">
                <a:solidFill>
                  <a:srgbClr val="18C641"/>
                </a:solidFill>
                <a:latin typeface="Times New Roman"/>
                <a:cs typeface="Times New Roman"/>
              </a:rPr>
              <a:t>FORMULATION</a:t>
            </a:r>
            <a:endParaRPr u="sng" spc="-5" dirty="0">
              <a:solidFill>
                <a:srgbClr val="18C641"/>
              </a:solidFill>
              <a:latin typeface="Times New Roman"/>
              <a:cs typeface="Times New Roman"/>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9"/>
              </a:lnSpc>
            </a:pPr>
            <a:fld id="{81D60167-4931-47E6-BA6A-407CBD079E47}" type="slidenum">
              <a:rPr spc="-5" dirty="0"/>
              <a:t>6</a:t>
            </a:fld>
            <a:endParaRPr spc="-5" dirty="0"/>
          </a:p>
        </p:txBody>
      </p:sp>
      <p:sp>
        <p:nvSpPr>
          <p:cNvPr id="3" name="object 3"/>
          <p:cNvSpPr txBox="1"/>
          <p:nvPr/>
        </p:nvSpPr>
        <p:spPr>
          <a:xfrm>
            <a:off x="1080019" y="1787124"/>
            <a:ext cx="6635115" cy="330835"/>
          </a:xfrm>
          <a:prstGeom prst="rect">
            <a:avLst/>
          </a:prstGeom>
        </p:spPr>
        <p:txBody>
          <a:bodyPr vert="horz" wrap="square" lIns="0" tIns="13335" rIns="0" bIns="0" rtlCol="0">
            <a:spAutoFit/>
          </a:bodyPr>
          <a:lstStyle/>
          <a:p>
            <a:pPr marL="12065">
              <a:lnSpc>
                <a:spcPct val="100000"/>
              </a:lnSpc>
              <a:spcBef>
                <a:spcPts val="105"/>
              </a:spcBef>
              <a:tabLst>
                <a:tab pos="354965" algn="l"/>
                <a:tab pos="355600" algn="l"/>
              </a:tabLst>
            </a:pPr>
            <a:endParaRPr sz="2000" dirty="0">
              <a:latin typeface="Times New Roman"/>
              <a:cs typeface="Times New Roman"/>
            </a:endParaRPr>
          </a:p>
        </p:txBody>
      </p:sp>
      <p:sp>
        <p:nvSpPr>
          <p:cNvPr id="5" name="Rectangle 4"/>
          <p:cNvSpPr/>
          <p:nvPr/>
        </p:nvSpPr>
        <p:spPr>
          <a:xfrm>
            <a:off x="927100" y="1038225"/>
            <a:ext cx="9067800" cy="5859553"/>
          </a:xfrm>
          <a:prstGeom prst="rect">
            <a:avLst/>
          </a:prstGeom>
        </p:spPr>
        <p:txBody>
          <a:bodyPr wrap="square">
            <a:spAutoFit/>
          </a:bodyPr>
          <a:lstStyle/>
          <a:p>
            <a:pPr marL="488442" indent="-285750" algn="just">
              <a:lnSpc>
                <a:spcPct val="150000"/>
              </a:lnSpc>
              <a:buFont typeface="Wingdings" pitchFamily="2" charset="2"/>
              <a:buChar char="Ø"/>
              <a:defRPr/>
            </a:pPr>
            <a:r>
              <a:rPr lang="en-US" dirty="0" smtClean="0">
                <a:latin typeface="Times New Roman"/>
              </a:rPr>
              <a:t>The accuracy and wpm scored by the user are stored in a file named score1.txt and which are validated for level 2</a:t>
            </a:r>
          </a:p>
          <a:p>
            <a:pPr marL="488442" indent="-285750" algn="just">
              <a:lnSpc>
                <a:spcPct val="150000"/>
              </a:lnSpc>
              <a:buFont typeface="Wingdings" pitchFamily="2" charset="2"/>
              <a:buChar char="Ø"/>
              <a:defRPr/>
            </a:pPr>
            <a:r>
              <a:rPr lang="en-US" dirty="0" smtClean="0">
                <a:latin typeface="Times New Roman"/>
              </a:rPr>
              <a:t>The user can enter into </a:t>
            </a:r>
            <a:r>
              <a:rPr lang="en-US" dirty="0" smtClean="0">
                <a:latin typeface="Times New Roman"/>
              </a:rPr>
              <a:t>level 2  </a:t>
            </a:r>
            <a:r>
              <a:rPr lang="en-US" dirty="0" smtClean="0">
                <a:latin typeface="Times New Roman"/>
              </a:rPr>
              <a:t>if and only if he scores 100% accuracy and wpm of &gt;=25 </a:t>
            </a:r>
          </a:p>
          <a:p>
            <a:pPr marL="488442" indent="-285750" algn="just">
              <a:lnSpc>
                <a:spcPct val="150000"/>
              </a:lnSpc>
              <a:buFont typeface="Wingdings" pitchFamily="2" charset="2"/>
              <a:buChar char="Ø"/>
              <a:defRPr/>
            </a:pPr>
            <a:r>
              <a:rPr lang="en-US" dirty="0" smtClean="0">
                <a:latin typeface="Times New Roman"/>
              </a:rPr>
              <a:t>A </a:t>
            </a:r>
            <a:r>
              <a:rPr lang="en-US" dirty="0">
                <a:latin typeface="Times New Roman"/>
              </a:rPr>
              <a:t>method </a:t>
            </a:r>
            <a:r>
              <a:rPr lang="en-US" dirty="0" smtClean="0">
                <a:latin typeface="Times New Roman"/>
              </a:rPr>
              <a:t>level2 </a:t>
            </a:r>
            <a:r>
              <a:rPr lang="en-US" dirty="0">
                <a:latin typeface="Times New Roman"/>
              </a:rPr>
              <a:t>is created for level </a:t>
            </a:r>
            <a:r>
              <a:rPr lang="en-US" dirty="0" smtClean="0">
                <a:latin typeface="Times New Roman"/>
              </a:rPr>
              <a:t>2 </a:t>
            </a:r>
            <a:r>
              <a:rPr lang="en-US" dirty="0">
                <a:latin typeface="Times New Roman"/>
              </a:rPr>
              <a:t>which calculates </a:t>
            </a:r>
            <a:r>
              <a:rPr lang="en-US" dirty="0" err="1">
                <a:latin typeface="Times New Roman"/>
              </a:rPr>
              <a:t>wpm,speed</a:t>
            </a:r>
            <a:r>
              <a:rPr lang="en-US" dirty="0">
                <a:latin typeface="Times New Roman"/>
              </a:rPr>
              <a:t> and accuracy for which the sentences are picked up randomly from the </a:t>
            </a:r>
            <a:r>
              <a:rPr lang="en-US" dirty="0" smtClean="0">
                <a:latin typeface="Times New Roman"/>
              </a:rPr>
              <a:t>words2 </a:t>
            </a:r>
            <a:r>
              <a:rPr lang="en-US" dirty="0">
                <a:latin typeface="Times New Roman"/>
              </a:rPr>
              <a:t>list in words.py </a:t>
            </a:r>
            <a:r>
              <a:rPr lang="en-US" dirty="0" smtClean="0">
                <a:latin typeface="Times New Roman"/>
              </a:rPr>
              <a:t>file</a:t>
            </a:r>
          </a:p>
          <a:p>
            <a:pPr marL="202692" algn="just">
              <a:lnSpc>
                <a:spcPct val="150000"/>
              </a:lnSpc>
              <a:defRPr/>
            </a:pPr>
            <a:r>
              <a:rPr lang="en-US" dirty="0" smtClean="0">
                <a:latin typeface="Times New Roman"/>
              </a:rPr>
              <a:t> </a:t>
            </a:r>
            <a:r>
              <a:rPr lang="en-US" dirty="0">
                <a:latin typeface="Times New Roman"/>
              </a:rPr>
              <a:t>Calculations involved are:</a:t>
            </a:r>
          </a:p>
          <a:p>
            <a:pPr marL="488442" indent="-285750" algn="just">
              <a:lnSpc>
                <a:spcPct val="150000"/>
              </a:lnSpc>
              <a:buFont typeface="Wingdings" pitchFamily="2" charset="2"/>
              <a:buChar char="Ø"/>
              <a:defRPr/>
            </a:pPr>
            <a:r>
              <a:rPr lang="en-US" dirty="0">
                <a:latin typeface="Times New Roman"/>
              </a:rPr>
              <a:t>accuracy=(count*100)/</a:t>
            </a:r>
            <a:r>
              <a:rPr lang="en-US" dirty="0" err="1" smtClean="0">
                <a:latin typeface="Times New Roman"/>
              </a:rPr>
              <a:t>len</a:t>
            </a:r>
            <a:r>
              <a:rPr lang="en-US" dirty="0" smtClean="0">
                <a:latin typeface="Times New Roman"/>
              </a:rPr>
              <a:t>(words2[word2])</a:t>
            </a:r>
            <a:endParaRPr lang="en-US" dirty="0">
              <a:latin typeface="Times New Roman"/>
            </a:endParaRPr>
          </a:p>
          <a:p>
            <a:pPr marL="488442" indent="-285750" algn="just">
              <a:lnSpc>
                <a:spcPct val="150000"/>
              </a:lnSpc>
              <a:buFont typeface="Wingdings" pitchFamily="2" charset="2"/>
              <a:buChar char="Ø"/>
              <a:defRPr/>
            </a:pPr>
            <a:r>
              <a:rPr lang="en-US" dirty="0">
                <a:latin typeface="Times New Roman"/>
              </a:rPr>
              <a:t>wpm=</a:t>
            </a:r>
            <a:r>
              <a:rPr lang="en-US" dirty="0" err="1">
                <a:latin typeface="Times New Roman"/>
              </a:rPr>
              <a:t>len</a:t>
            </a:r>
            <a:r>
              <a:rPr lang="en-US" dirty="0">
                <a:latin typeface="Times New Roman"/>
              </a:rPr>
              <a:t>(answer)/4</a:t>
            </a:r>
          </a:p>
          <a:p>
            <a:pPr marL="202692" algn="just">
              <a:lnSpc>
                <a:spcPct val="150000"/>
              </a:lnSpc>
              <a:defRPr/>
            </a:pPr>
            <a:r>
              <a:rPr lang="en-US" dirty="0">
                <a:latin typeface="Times New Roman"/>
              </a:rPr>
              <a:t>      wpm=</a:t>
            </a:r>
            <a:r>
              <a:rPr lang="en-US" dirty="0" err="1">
                <a:latin typeface="Times New Roman"/>
              </a:rPr>
              <a:t>int</a:t>
            </a:r>
            <a:r>
              <a:rPr lang="en-US" dirty="0">
                <a:latin typeface="Times New Roman"/>
              </a:rPr>
              <a:t>(wpm/(</a:t>
            </a:r>
            <a:r>
              <a:rPr lang="en-US" dirty="0" err="1">
                <a:latin typeface="Times New Roman"/>
              </a:rPr>
              <a:t>time_taken</a:t>
            </a:r>
            <a:r>
              <a:rPr lang="en-US" dirty="0">
                <a:latin typeface="Times New Roman"/>
              </a:rPr>
              <a:t>/60))</a:t>
            </a:r>
          </a:p>
          <a:p>
            <a:pPr marL="488442" indent="-285750" algn="just">
              <a:lnSpc>
                <a:spcPct val="150000"/>
              </a:lnSpc>
              <a:buFont typeface="Wingdings" pitchFamily="2" charset="2"/>
              <a:buChar char="Ø"/>
              <a:defRPr/>
            </a:pPr>
            <a:r>
              <a:rPr lang="en-US" dirty="0" err="1" smtClean="0">
                <a:latin typeface="Times New Roman"/>
              </a:rPr>
              <a:t>time_taken</a:t>
            </a:r>
            <a:r>
              <a:rPr lang="en-US" dirty="0" smtClean="0">
                <a:latin typeface="Times New Roman"/>
              </a:rPr>
              <a:t>=end-start</a:t>
            </a:r>
          </a:p>
          <a:p>
            <a:pPr marL="488442" indent="-285750" algn="just">
              <a:lnSpc>
                <a:spcPct val="150000"/>
              </a:lnSpc>
              <a:buFont typeface="Wingdings" pitchFamily="2" charset="2"/>
              <a:buChar char="Ø"/>
              <a:defRPr/>
            </a:pPr>
            <a:r>
              <a:rPr lang="en-US" dirty="0">
                <a:latin typeface="Times New Roman"/>
              </a:rPr>
              <a:t>The accuracy and wpm scored by the user are stored in a file named </a:t>
            </a:r>
            <a:r>
              <a:rPr lang="en-US" dirty="0" smtClean="0">
                <a:latin typeface="Times New Roman"/>
              </a:rPr>
              <a:t>score2.txt </a:t>
            </a:r>
            <a:r>
              <a:rPr lang="en-US" dirty="0">
                <a:latin typeface="Times New Roman"/>
              </a:rPr>
              <a:t>and which are validated for level </a:t>
            </a:r>
            <a:r>
              <a:rPr lang="en-US" dirty="0" smtClean="0">
                <a:latin typeface="Times New Roman"/>
              </a:rPr>
              <a:t>3</a:t>
            </a:r>
            <a:endParaRPr lang="en-US" dirty="0">
              <a:latin typeface="Times New Roman"/>
            </a:endParaRPr>
          </a:p>
          <a:p>
            <a:pPr marL="488442" indent="-285750" algn="just">
              <a:lnSpc>
                <a:spcPct val="150000"/>
              </a:lnSpc>
              <a:buFont typeface="Wingdings" pitchFamily="2" charset="2"/>
              <a:buChar char="Ø"/>
              <a:defRPr/>
            </a:pPr>
            <a:r>
              <a:rPr lang="en-US" dirty="0">
                <a:latin typeface="Times New Roman"/>
              </a:rPr>
              <a:t>The user can enter into </a:t>
            </a:r>
            <a:r>
              <a:rPr lang="en-US" dirty="0" smtClean="0">
                <a:latin typeface="Times New Roman"/>
              </a:rPr>
              <a:t>level 3  </a:t>
            </a:r>
            <a:r>
              <a:rPr lang="en-US" dirty="0">
                <a:latin typeface="Times New Roman"/>
              </a:rPr>
              <a:t>if and only if he scores 100% accuracy and wpm of </a:t>
            </a:r>
            <a:r>
              <a:rPr lang="en-US" dirty="0" smtClean="0">
                <a:latin typeface="Times New Roman"/>
              </a:rPr>
              <a:t>&gt;=50 </a:t>
            </a:r>
            <a:endParaRPr lang="en-US" dirty="0">
              <a:latin typeface="Times New Roman"/>
            </a:endParaRPr>
          </a:p>
          <a:p>
            <a:pPr marL="488442" indent="-285750" algn="just">
              <a:lnSpc>
                <a:spcPct val="150000"/>
              </a:lnSpc>
              <a:buFont typeface="Wingdings" pitchFamily="2" charset="2"/>
              <a:buChar char="Ø"/>
              <a:defRPr/>
            </a:pPr>
            <a:endParaRPr lang="en-US" dirty="0">
              <a:latin typeface="Times New Roman"/>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56264" y="890985"/>
            <a:ext cx="3047436" cy="443070"/>
          </a:xfrm>
          <a:prstGeom prst="rect">
            <a:avLst/>
          </a:prstGeom>
        </p:spPr>
        <p:txBody>
          <a:bodyPr vert="horz" wrap="square" lIns="0" tIns="12065" rIns="0" bIns="0" rtlCol="0">
            <a:spAutoFit/>
          </a:bodyPr>
          <a:lstStyle/>
          <a:p>
            <a:pPr marL="12700">
              <a:lnSpc>
                <a:spcPct val="100000"/>
              </a:lnSpc>
              <a:spcBef>
                <a:spcPts val="95"/>
              </a:spcBef>
            </a:pPr>
            <a:r>
              <a:rPr lang="en-US" u="sng" spc="-5" dirty="0" smtClean="0">
                <a:solidFill>
                  <a:srgbClr val="18C641"/>
                </a:solidFill>
                <a:latin typeface="Times New Roman"/>
                <a:cs typeface="Times New Roman"/>
              </a:rPr>
              <a:t>FORMULATION</a:t>
            </a:r>
            <a:endParaRPr u="sng" spc="-5" dirty="0">
              <a:solidFill>
                <a:srgbClr val="18C641"/>
              </a:solidFill>
              <a:latin typeface="Times New Roman"/>
              <a:cs typeface="Times New Roman"/>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9"/>
              </a:lnSpc>
            </a:pPr>
            <a:fld id="{81D60167-4931-47E6-BA6A-407CBD079E47}" type="slidenum">
              <a:rPr spc="-5" dirty="0"/>
              <a:t>7</a:t>
            </a:fld>
            <a:endParaRPr spc="-5" dirty="0"/>
          </a:p>
        </p:txBody>
      </p:sp>
      <p:sp>
        <p:nvSpPr>
          <p:cNvPr id="3" name="object 3"/>
          <p:cNvSpPr txBox="1"/>
          <p:nvPr/>
        </p:nvSpPr>
        <p:spPr>
          <a:xfrm>
            <a:off x="1080019" y="1787124"/>
            <a:ext cx="6635115" cy="330835"/>
          </a:xfrm>
          <a:prstGeom prst="rect">
            <a:avLst/>
          </a:prstGeom>
        </p:spPr>
        <p:txBody>
          <a:bodyPr vert="horz" wrap="square" lIns="0" tIns="13335" rIns="0" bIns="0" rtlCol="0">
            <a:spAutoFit/>
          </a:bodyPr>
          <a:lstStyle/>
          <a:p>
            <a:pPr marL="12065">
              <a:lnSpc>
                <a:spcPct val="100000"/>
              </a:lnSpc>
              <a:spcBef>
                <a:spcPts val="105"/>
              </a:spcBef>
              <a:tabLst>
                <a:tab pos="354965" algn="l"/>
                <a:tab pos="355600" algn="l"/>
              </a:tabLst>
            </a:pPr>
            <a:endParaRPr sz="2000" dirty="0">
              <a:latin typeface="Times New Roman"/>
              <a:cs typeface="Times New Roman"/>
            </a:endParaRPr>
          </a:p>
        </p:txBody>
      </p:sp>
      <p:sp>
        <p:nvSpPr>
          <p:cNvPr id="5" name="Rectangle 4"/>
          <p:cNvSpPr/>
          <p:nvPr/>
        </p:nvSpPr>
        <p:spPr>
          <a:xfrm>
            <a:off x="1155700" y="1571625"/>
            <a:ext cx="9067800" cy="5111656"/>
          </a:xfrm>
          <a:prstGeom prst="rect">
            <a:avLst/>
          </a:prstGeom>
        </p:spPr>
        <p:txBody>
          <a:bodyPr wrap="square">
            <a:spAutoFit/>
          </a:bodyPr>
          <a:lstStyle/>
          <a:p>
            <a:pPr marL="488442" indent="-285750" algn="just">
              <a:lnSpc>
                <a:spcPct val="150000"/>
              </a:lnSpc>
              <a:buFont typeface="Wingdings" pitchFamily="2" charset="2"/>
              <a:buChar char="Ø"/>
              <a:defRPr/>
            </a:pPr>
            <a:r>
              <a:rPr lang="en-US" dirty="0" smtClean="0">
                <a:latin typeface="Times New Roman"/>
              </a:rPr>
              <a:t>A </a:t>
            </a:r>
            <a:r>
              <a:rPr lang="en-US" dirty="0">
                <a:latin typeface="Times New Roman"/>
              </a:rPr>
              <a:t>method </a:t>
            </a:r>
            <a:r>
              <a:rPr lang="en-US" dirty="0" smtClean="0">
                <a:latin typeface="Times New Roman"/>
              </a:rPr>
              <a:t>level3 </a:t>
            </a:r>
            <a:r>
              <a:rPr lang="en-US" dirty="0">
                <a:latin typeface="Times New Roman"/>
              </a:rPr>
              <a:t>is created for level 3</a:t>
            </a:r>
            <a:r>
              <a:rPr lang="en-US" dirty="0" smtClean="0">
                <a:latin typeface="Times New Roman"/>
              </a:rPr>
              <a:t> </a:t>
            </a:r>
            <a:r>
              <a:rPr lang="en-US" dirty="0">
                <a:latin typeface="Times New Roman"/>
              </a:rPr>
              <a:t>which calculates </a:t>
            </a:r>
            <a:r>
              <a:rPr lang="en-US" dirty="0" err="1">
                <a:latin typeface="Times New Roman"/>
              </a:rPr>
              <a:t>wpm,speed</a:t>
            </a:r>
            <a:r>
              <a:rPr lang="en-US" dirty="0">
                <a:latin typeface="Times New Roman"/>
              </a:rPr>
              <a:t> and accuracy for which the sentences are picked up randomly from the </a:t>
            </a:r>
            <a:r>
              <a:rPr lang="en-US" dirty="0" smtClean="0">
                <a:latin typeface="Times New Roman"/>
              </a:rPr>
              <a:t>words3 list </a:t>
            </a:r>
            <a:r>
              <a:rPr lang="en-US" dirty="0">
                <a:latin typeface="Times New Roman"/>
              </a:rPr>
              <a:t>in words.py file</a:t>
            </a:r>
          </a:p>
          <a:p>
            <a:pPr marL="202692" algn="just">
              <a:lnSpc>
                <a:spcPct val="150000"/>
              </a:lnSpc>
              <a:defRPr/>
            </a:pPr>
            <a:r>
              <a:rPr lang="en-US" dirty="0">
                <a:latin typeface="Times New Roman"/>
              </a:rPr>
              <a:t> </a:t>
            </a:r>
            <a:r>
              <a:rPr lang="en-US" dirty="0" smtClean="0">
                <a:latin typeface="Times New Roman"/>
              </a:rPr>
              <a:t>Calculations </a:t>
            </a:r>
            <a:r>
              <a:rPr lang="en-US" dirty="0">
                <a:latin typeface="Times New Roman"/>
              </a:rPr>
              <a:t>involved are:</a:t>
            </a:r>
          </a:p>
          <a:p>
            <a:pPr marL="488442" indent="-285750" algn="just">
              <a:lnSpc>
                <a:spcPct val="150000"/>
              </a:lnSpc>
              <a:buFont typeface="Wingdings" pitchFamily="2" charset="2"/>
              <a:buChar char="Ø"/>
              <a:defRPr/>
            </a:pPr>
            <a:r>
              <a:rPr lang="en-US" dirty="0">
                <a:latin typeface="Times New Roman"/>
              </a:rPr>
              <a:t>accuracy=(count*100)/</a:t>
            </a:r>
            <a:r>
              <a:rPr lang="en-US" dirty="0" err="1" smtClean="0">
                <a:latin typeface="Times New Roman"/>
              </a:rPr>
              <a:t>len</a:t>
            </a:r>
            <a:r>
              <a:rPr lang="en-US" dirty="0" smtClean="0">
                <a:latin typeface="Times New Roman"/>
              </a:rPr>
              <a:t>(words3[word3])</a:t>
            </a:r>
            <a:endParaRPr lang="en-US" dirty="0">
              <a:latin typeface="Times New Roman"/>
            </a:endParaRPr>
          </a:p>
          <a:p>
            <a:pPr marL="488442" indent="-285750" algn="just">
              <a:lnSpc>
                <a:spcPct val="150000"/>
              </a:lnSpc>
              <a:buFont typeface="Wingdings" pitchFamily="2" charset="2"/>
              <a:buChar char="Ø"/>
              <a:defRPr/>
            </a:pPr>
            <a:r>
              <a:rPr lang="en-US" dirty="0">
                <a:latin typeface="Times New Roman"/>
              </a:rPr>
              <a:t>wpm=</a:t>
            </a:r>
            <a:r>
              <a:rPr lang="en-US" dirty="0" err="1">
                <a:latin typeface="Times New Roman"/>
              </a:rPr>
              <a:t>len</a:t>
            </a:r>
            <a:r>
              <a:rPr lang="en-US" dirty="0">
                <a:latin typeface="Times New Roman"/>
              </a:rPr>
              <a:t>(answer)/4</a:t>
            </a:r>
          </a:p>
          <a:p>
            <a:pPr marL="202692" algn="just">
              <a:lnSpc>
                <a:spcPct val="150000"/>
              </a:lnSpc>
              <a:defRPr/>
            </a:pPr>
            <a:r>
              <a:rPr lang="en-US" dirty="0">
                <a:latin typeface="Times New Roman"/>
              </a:rPr>
              <a:t>      wpm=</a:t>
            </a:r>
            <a:r>
              <a:rPr lang="en-US" dirty="0" err="1">
                <a:latin typeface="Times New Roman"/>
              </a:rPr>
              <a:t>int</a:t>
            </a:r>
            <a:r>
              <a:rPr lang="en-US" dirty="0">
                <a:latin typeface="Times New Roman"/>
              </a:rPr>
              <a:t>(wpm/(</a:t>
            </a:r>
            <a:r>
              <a:rPr lang="en-US" dirty="0" err="1">
                <a:latin typeface="Times New Roman"/>
              </a:rPr>
              <a:t>time_taken</a:t>
            </a:r>
            <a:r>
              <a:rPr lang="en-US" dirty="0">
                <a:latin typeface="Times New Roman"/>
              </a:rPr>
              <a:t>/60))</a:t>
            </a:r>
          </a:p>
          <a:p>
            <a:pPr marL="488442" indent="-285750" algn="just">
              <a:lnSpc>
                <a:spcPct val="150000"/>
              </a:lnSpc>
              <a:buFont typeface="Wingdings" pitchFamily="2" charset="2"/>
              <a:buChar char="Ø"/>
              <a:defRPr/>
            </a:pPr>
            <a:r>
              <a:rPr lang="en-US" dirty="0" err="1" smtClean="0">
                <a:latin typeface="Times New Roman"/>
              </a:rPr>
              <a:t>time_taken</a:t>
            </a:r>
            <a:r>
              <a:rPr lang="en-US" dirty="0" smtClean="0">
                <a:latin typeface="Times New Roman"/>
              </a:rPr>
              <a:t>=end-start</a:t>
            </a:r>
          </a:p>
          <a:p>
            <a:pPr marL="488442" indent="-285750" algn="just">
              <a:lnSpc>
                <a:spcPct val="150000"/>
              </a:lnSpc>
              <a:buFont typeface="Wingdings" pitchFamily="2" charset="2"/>
              <a:buChar char="Ø"/>
              <a:defRPr/>
            </a:pPr>
            <a:r>
              <a:rPr lang="en-US" dirty="0" smtClean="0">
                <a:latin typeface="Times New Roman"/>
              </a:rPr>
              <a:t>After completing every level,  a result window is displayed which shows </a:t>
            </a:r>
          </a:p>
          <a:p>
            <a:pPr marL="202692" algn="just">
              <a:lnSpc>
                <a:spcPct val="150000"/>
              </a:lnSpc>
              <a:defRPr/>
            </a:pPr>
            <a:r>
              <a:rPr lang="en-US" dirty="0">
                <a:latin typeface="Times New Roman"/>
              </a:rPr>
              <a:t> </a:t>
            </a:r>
            <a:r>
              <a:rPr lang="en-US" dirty="0" smtClean="0">
                <a:latin typeface="Times New Roman"/>
              </a:rPr>
              <a:t>    the details of the wrong characters typed , the accuracy and wpm scored</a:t>
            </a:r>
          </a:p>
          <a:p>
            <a:pPr marL="202692" algn="just">
              <a:lnSpc>
                <a:spcPct val="150000"/>
              </a:lnSpc>
              <a:defRPr/>
            </a:pPr>
            <a:r>
              <a:rPr lang="en-US" dirty="0">
                <a:latin typeface="Times New Roman"/>
              </a:rPr>
              <a:t> </a:t>
            </a:r>
            <a:r>
              <a:rPr lang="en-US" dirty="0" smtClean="0">
                <a:latin typeface="Times New Roman"/>
              </a:rPr>
              <a:t>    by the user and gives an information about whether the user is </a:t>
            </a:r>
          </a:p>
          <a:p>
            <a:pPr marL="202692" algn="just">
              <a:lnSpc>
                <a:spcPct val="150000"/>
              </a:lnSpc>
              <a:defRPr/>
            </a:pPr>
            <a:r>
              <a:rPr lang="en-US" dirty="0">
                <a:latin typeface="Times New Roman"/>
              </a:rPr>
              <a:t> </a:t>
            </a:r>
            <a:r>
              <a:rPr lang="en-US" dirty="0" smtClean="0">
                <a:latin typeface="Times New Roman"/>
              </a:rPr>
              <a:t>    eligible for next level or not.</a:t>
            </a:r>
            <a:endParaRPr lang="en-US" dirty="0" smtClean="0">
              <a:latin typeface="Times New Roman"/>
            </a:endParaRPr>
          </a:p>
          <a:p>
            <a:pPr marL="202692" algn="just">
              <a:lnSpc>
                <a:spcPts val="3456"/>
              </a:lnSpc>
              <a:defRPr/>
            </a:pPr>
            <a:endParaRPr lang="en-US" dirty="0">
              <a:latin typeface="Times New Roman"/>
            </a:endParaRP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6671"/>
          <a:stretch/>
        </p:blipFill>
        <p:spPr>
          <a:xfrm>
            <a:off x="7859342" y="5305425"/>
            <a:ext cx="2733675" cy="2142449"/>
          </a:xfrm>
          <a:prstGeom prst="rect">
            <a:avLst/>
          </a:prstGeom>
        </p:spPr>
      </p:pic>
    </p:spTree>
    <p:extLst>
      <p:ext uri="{BB962C8B-B14F-4D97-AF65-F5344CB8AC3E}">
        <p14:creationId xmlns:p14="http://schemas.microsoft.com/office/powerpoint/2010/main" val="35169774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120775" y="810193"/>
            <a:ext cx="4530725" cy="443070"/>
          </a:xfrm>
          <a:prstGeom prst="rect">
            <a:avLst/>
          </a:prstGeom>
        </p:spPr>
        <p:txBody>
          <a:bodyPr vert="horz" wrap="square" lIns="0" tIns="12065" rIns="0" bIns="0" rtlCol="0">
            <a:spAutoFit/>
          </a:bodyPr>
          <a:lstStyle/>
          <a:p>
            <a:pPr marL="12700">
              <a:lnSpc>
                <a:spcPct val="100000"/>
              </a:lnSpc>
              <a:spcBef>
                <a:spcPts val="95"/>
              </a:spcBef>
            </a:pPr>
            <a:r>
              <a:rPr lang="en-US" u="sng" spc="-5" dirty="0" smtClean="0">
                <a:solidFill>
                  <a:srgbClr val="18C641"/>
                </a:solidFill>
                <a:latin typeface="Times New Roman"/>
                <a:cs typeface="Times New Roman"/>
              </a:rPr>
              <a:t>RESULTS&amp;DISCUSSIONS</a:t>
            </a:r>
            <a:endParaRPr u="sng" spc="-5" dirty="0">
              <a:solidFill>
                <a:srgbClr val="18C641"/>
              </a:solidFill>
              <a:latin typeface="Times New Roman"/>
              <a:cs typeface="Times New Roman"/>
            </a:endParaRP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38100">
              <a:lnSpc>
                <a:spcPts val="1839"/>
              </a:lnSpc>
            </a:pPr>
            <a:fld id="{81D60167-4931-47E6-BA6A-407CBD079E47}" type="slidenum">
              <a:rPr spc="-5" dirty="0"/>
              <a:t>8</a:t>
            </a:fld>
            <a:endParaRPr spc="-5"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8291" y="2181225"/>
            <a:ext cx="8774434" cy="4665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4203700" y="1671161"/>
            <a:ext cx="5346700" cy="369332"/>
          </a:xfrm>
          <a:prstGeom prst="rect">
            <a:avLst/>
          </a:prstGeom>
        </p:spPr>
        <p:txBody>
          <a:bodyPr>
            <a:spAutoFit/>
          </a:bodyPr>
          <a:lstStyle/>
          <a:p>
            <a:r>
              <a:rPr lang="en-US" dirty="0" smtClean="0">
                <a:latin typeface="Times New Roman"/>
              </a:rPr>
              <a:t>MAIN SCREEN</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22300" y="1038225"/>
            <a:ext cx="6324600" cy="443070"/>
          </a:xfrm>
          <a:prstGeom prst="rect">
            <a:avLst/>
          </a:prstGeom>
        </p:spPr>
        <p:txBody>
          <a:bodyPr vert="horz" wrap="square" lIns="0" tIns="12065" rIns="0" bIns="0" rtlCol="0">
            <a:spAutoFit/>
          </a:bodyPr>
          <a:lstStyle/>
          <a:p>
            <a:pPr marL="12700">
              <a:lnSpc>
                <a:spcPct val="100000"/>
              </a:lnSpc>
              <a:spcBef>
                <a:spcPts val="95"/>
              </a:spcBef>
            </a:pPr>
            <a:r>
              <a:rPr lang="en-US" u="sng" spc="-5" dirty="0" smtClean="0">
                <a:solidFill>
                  <a:srgbClr val="18C641"/>
                </a:solidFill>
                <a:latin typeface="Times New Roman"/>
                <a:cs typeface="Times New Roman"/>
              </a:rPr>
              <a:t>RESULTS&amp;DISCUSSIONS(CONTD…)</a:t>
            </a:r>
            <a:endParaRPr u="sng" spc="-5" dirty="0">
              <a:solidFill>
                <a:srgbClr val="18C641"/>
              </a:solidFill>
              <a:latin typeface="Times New Roman"/>
              <a:cs typeface="Times New Roman"/>
            </a:endParaRPr>
          </a:p>
        </p:txBody>
      </p:sp>
      <p:sp>
        <p:nvSpPr>
          <p:cNvPr id="4" name="object 4"/>
          <p:cNvSpPr txBox="1"/>
          <p:nvPr/>
        </p:nvSpPr>
        <p:spPr>
          <a:xfrm>
            <a:off x="9149579" y="6771328"/>
            <a:ext cx="228600" cy="250190"/>
          </a:xfrm>
          <a:prstGeom prst="rect">
            <a:avLst/>
          </a:prstGeom>
        </p:spPr>
        <p:txBody>
          <a:bodyPr vert="horz" wrap="square" lIns="0" tIns="0" rIns="0" bIns="0" rtlCol="0">
            <a:spAutoFit/>
          </a:bodyPr>
          <a:lstStyle/>
          <a:p>
            <a:pPr marL="12700">
              <a:lnSpc>
                <a:spcPts val="1839"/>
              </a:lnSpc>
            </a:pPr>
            <a:r>
              <a:rPr sz="1600" b="1" spc="-5" dirty="0">
                <a:solidFill>
                  <a:srgbClr val="898989"/>
                </a:solidFill>
                <a:latin typeface="Times New Roman"/>
                <a:cs typeface="Times New Roman"/>
              </a:rPr>
              <a:t>10</a:t>
            </a:r>
            <a:endParaRPr sz="1600">
              <a:latin typeface="Times New Roman"/>
              <a:cs typeface="Times New Roman"/>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5700" y="2106346"/>
            <a:ext cx="8521700" cy="45596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4127500" y="1724025"/>
            <a:ext cx="2110514" cy="369332"/>
          </a:xfrm>
          <a:prstGeom prst="rect">
            <a:avLst/>
          </a:prstGeom>
        </p:spPr>
        <p:txBody>
          <a:bodyPr wrap="none">
            <a:spAutoFit/>
          </a:bodyPr>
          <a:lstStyle/>
          <a:p>
            <a:r>
              <a:rPr lang="en-US" dirty="0" smtClean="0">
                <a:latin typeface="Times New Roman"/>
              </a:rPr>
              <a:t>LEVELS WINDOW</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188</TotalTime>
  <Words>914</Words>
  <Application>Microsoft Office PowerPoint</Application>
  <PresentationFormat>Custom</PresentationFormat>
  <Paragraphs>127</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Calibri</vt:lpstr>
      <vt:lpstr>Times New Roman</vt:lpstr>
      <vt:lpstr>Wingdings</vt:lpstr>
      <vt:lpstr>Office Theme</vt:lpstr>
      <vt:lpstr>SPEED TYPING</vt:lpstr>
      <vt:lpstr>CONTENTS</vt:lpstr>
      <vt:lpstr>MOTIVATION</vt:lpstr>
      <vt:lpstr>PROBLEM STATEMENT</vt:lpstr>
      <vt:lpstr>FORMULATION</vt:lpstr>
      <vt:lpstr>FORMULATION</vt:lpstr>
      <vt:lpstr>FORMULATION</vt:lpstr>
      <vt:lpstr>RESULTS&amp;DISCUSSIONS</vt:lpstr>
      <vt:lpstr>RESULTS&amp;DISCUSSIONS(CONTD…)</vt:lpstr>
      <vt:lpstr>RESULTS&amp;DISCUSSIONS(CONTD…)</vt:lpstr>
      <vt:lpstr>RESULTS&amp;DISCUSSIONS(CONTD…)</vt:lpstr>
      <vt:lpstr>RESULTS&amp;DISCUSSIONS(CONTD…)</vt:lpstr>
      <vt:lpstr>RESULTS&amp;DISCUSSIONS(CONTD…)</vt:lpstr>
      <vt:lpstr>RESULTS&amp;DISCUSSIONS(CONTD…)</vt:lpstr>
      <vt:lpstr>RESULTS&amp;DISCUSSIONS(CONTD…)</vt:lpstr>
      <vt:lpstr>RESULTS&amp;DISCUSSIONS(CONTD…)</vt:lpstr>
      <vt:lpstr>SUMMARY</vt:lpstr>
      <vt:lpstr>FUTURE SCOPE</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PowerPoint - EE_Sem</dc:title>
  <dc:creator>CBIT</dc:creator>
  <cp:lastModifiedBy>91986</cp:lastModifiedBy>
  <cp:revision>23</cp:revision>
  <dcterms:created xsi:type="dcterms:W3CDTF">2021-07-29T06:55:29Z</dcterms:created>
  <dcterms:modified xsi:type="dcterms:W3CDTF">2021-07-31T04:03:44Z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2021-07-15T00:00:00Z</vt:filetime>
  </property>
  <property fmtid="{D5CDD505-2E9C-101B-9397-08002B2CF9AE}" pid="3" name="LastSaved">
    <vt:filetime>2021-07-29T00:00:00Z</vt:filetime>
  </property>
</Properties>
</file>